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ags/tag38.xml" ContentType="application/vnd.openxmlformats-officedocument.presentationml.tags+xml"/>
  <Override PartName="/ppt/tags/tag56.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tags/tag34.xml" ContentType="application/vnd.openxmlformats-officedocument.presentationml.tags+xml"/>
  <Override PartName="/ppt/tags/tag52.xml" ContentType="application/vnd.openxmlformats-officedocument.presentationml.tags+xml"/>
  <Override PartName="/ppt/notesSlides/notesSlide30.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tags/tag39.xml" ContentType="application/vnd.openxmlformats-officedocument.presentationml.tags+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notesSlides/notesSlide24.xml" ContentType="application/vnd.openxmlformats-officedocument.presentationml.notesSlide+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tags/tag46.xml" ContentType="application/vnd.openxmlformats-officedocument.presentationml.tag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53.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tags/tag58.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tags/tag54.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43.xml" ContentType="application/vnd.openxmlformats-officedocument.presentationml.tags+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tags/tag3.xml" ContentType="application/vnd.openxmlformats-officedocument.presentationml.tags+xml"/>
  <Default Extension="jpeg" ContentType="image/jpeg"/>
  <Override PartName="/ppt/tags/tag59.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tags/tag48.xml" ContentType="application/vnd.openxmlformats-officedocument.presentationml.tags+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notesSlides/notesSlide22.xml" ContentType="application/vnd.openxmlformats-officedocument.presentationml.notesSlide+xml"/>
  <Override PartName="/ppt/tags/tag55.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tags/tag44.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1"/>
  </p:notesMasterIdLst>
  <p:sldIdLst>
    <p:sldId id="266" r:id="rId2"/>
    <p:sldId id="269" r:id="rId3"/>
    <p:sldId id="330" r:id="rId4"/>
    <p:sldId id="270" r:id="rId5"/>
    <p:sldId id="331" r:id="rId6"/>
    <p:sldId id="272" r:id="rId7"/>
    <p:sldId id="273" r:id="rId8"/>
    <p:sldId id="332" r:id="rId9"/>
    <p:sldId id="275" r:id="rId10"/>
    <p:sldId id="333" r:id="rId11"/>
    <p:sldId id="277" r:id="rId12"/>
    <p:sldId id="278" r:id="rId13"/>
    <p:sldId id="279" r:id="rId14"/>
    <p:sldId id="280" r:id="rId15"/>
    <p:sldId id="281" r:id="rId16"/>
    <p:sldId id="282" r:id="rId17"/>
    <p:sldId id="283" r:id="rId18"/>
    <p:sldId id="284" r:id="rId19"/>
    <p:sldId id="285" r:id="rId20"/>
    <p:sldId id="334" r:id="rId21"/>
    <p:sldId id="287" r:id="rId22"/>
    <p:sldId id="288" r:id="rId23"/>
    <p:sldId id="335" r:id="rId24"/>
    <p:sldId id="290" r:id="rId25"/>
    <p:sldId id="291" r:id="rId26"/>
    <p:sldId id="292" r:id="rId27"/>
    <p:sldId id="336" r:id="rId28"/>
    <p:sldId id="294" r:id="rId29"/>
    <p:sldId id="295" r:id="rId30"/>
    <p:sldId id="296" r:id="rId31"/>
    <p:sldId id="337" r:id="rId32"/>
    <p:sldId id="338" r:id="rId33"/>
    <p:sldId id="299" r:id="rId34"/>
    <p:sldId id="339" r:id="rId35"/>
    <p:sldId id="301" r:id="rId36"/>
    <p:sldId id="340" r:id="rId37"/>
    <p:sldId id="303" r:id="rId38"/>
    <p:sldId id="304" r:id="rId39"/>
    <p:sldId id="341" r:id="rId40"/>
    <p:sldId id="306" r:id="rId41"/>
    <p:sldId id="307" r:id="rId42"/>
    <p:sldId id="326" r:id="rId43"/>
    <p:sldId id="309" r:id="rId44"/>
    <p:sldId id="327" r:id="rId45"/>
    <p:sldId id="342" r:id="rId46"/>
    <p:sldId id="312" r:id="rId47"/>
    <p:sldId id="343" r:id="rId48"/>
    <p:sldId id="344" r:id="rId49"/>
    <p:sldId id="315" r:id="rId50"/>
    <p:sldId id="316" r:id="rId51"/>
    <p:sldId id="345" r:id="rId52"/>
    <p:sldId id="318" r:id="rId53"/>
    <p:sldId id="319" r:id="rId54"/>
    <p:sldId id="320" r:id="rId55"/>
    <p:sldId id="321" r:id="rId56"/>
    <p:sldId id="322" r:id="rId57"/>
    <p:sldId id="328" r:id="rId58"/>
    <p:sldId id="324" r:id="rId59"/>
    <p:sldId id="329" r:id="rId60"/>
  </p:sldIdLst>
  <p:sldSz cx="9144000" cy="6858000" type="screen4x3"/>
  <p:notesSz cx="6858000" cy="9144000"/>
  <p:custDataLst>
    <p:tags r:id="rId6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67C2E"/>
    <a:srgbClr val="9BCE65"/>
    <a:srgbClr val="D46A28"/>
    <a:srgbClr val="A770B2"/>
    <a:srgbClr val="DB2F3E"/>
    <a:srgbClr val="A9395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20"/>
    <p:restoredTop sz="95934" autoAdjust="0"/>
  </p:normalViewPr>
  <p:slideViewPr>
    <p:cSldViewPr snapToGrid="0" snapToObjects="1">
      <p:cViewPr varScale="1">
        <p:scale>
          <a:sx n="55" d="100"/>
          <a:sy n="55" d="100"/>
        </p:scale>
        <p:origin x="-1500" y="-78"/>
      </p:cViewPr>
      <p:guideLst>
        <p:guide orient="horz" pos="2160"/>
        <p:guide pos="2880"/>
      </p:guideLst>
    </p:cSldViewPr>
  </p:slideViewPr>
  <p:notesTextViewPr>
    <p:cViewPr>
      <p:scale>
        <a:sx n="1" d="1"/>
        <a:sy n="1" d="1"/>
      </p:scale>
      <p:origin x="0" y="0"/>
    </p:cViewPr>
  </p:notesTextViewPr>
  <p:sorterViewPr>
    <p:cViewPr>
      <p:scale>
        <a:sx n="200" d="100"/>
        <a:sy n="200" d="100"/>
      </p:scale>
      <p:origin x="0" y="1040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DB069C-91C1-FD44-8A98-299D9533778B}" type="datetimeFigureOut">
              <a:rPr lang="en-US" smtClean="0"/>
              <a:pPr/>
              <a:t>2/14/2017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471A58-C306-4D4C-9357-2F46B6912516}" type="slidenum">
              <a:rPr lang="en-US" smtClean="0"/>
              <a:pPr/>
              <a:t>‹#›</a:t>
            </a:fld>
            <a:endParaRPr lang="en-US"/>
          </a:p>
        </p:txBody>
      </p:sp>
    </p:spTree>
    <p:extLst>
      <p:ext uri="{BB962C8B-B14F-4D97-AF65-F5344CB8AC3E}">
        <p14:creationId xmlns="" xmlns:p14="http://schemas.microsoft.com/office/powerpoint/2010/main" val="539006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D9F2934C-7590-4CA2-A179-EBA1C604D12A}" type="slidenum">
              <a:rPr lang="en-CA" smtClean="0"/>
              <a:pPr/>
              <a:t>3</a:t>
            </a:fld>
            <a:endParaRPr lang="en-CA" dirty="0"/>
          </a:p>
        </p:txBody>
      </p:sp>
    </p:spTree>
    <p:extLst>
      <p:ext uri="{BB962C8B-B14F-4D97-AF65-F5344CB8AC3E}">
        <p14:creationId xmlns="" xmlns:p14="http://schemas.microsoft.com/office/powerpoint/2010/main" val="1336711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D9F2934C-7590-4CA2-A179-EBA1C604D12A}" type="slidenum">
              <a:rPr lang="en-CA" smtClean="0"/>
              <a:pPr/>
              <a:t>19</a:t>
            </a:fld>
            <a:endParaRPr lang="en-CA" dirty="0"/>
          </a:p>
        </p:txBody>
      </p:sp>
    </p:spTree>
    <p:extLst>
      <p:ext uri="{BB962C8B-B14F-4D97-AF65-F5344CB8AC3E}">
        <p14:creationId xmlns="" xmlns:p14="http://schemas.microsoft.com/office/powerpoint/2010/main" val="316054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9F2934C-7590-4CA2-A179-EBA1C604D12A}" type="slidenum">
              <a:rPr lang="en-CA" smtClean="0"/>
              <a:pPr/>
              <a:t>22</a:t>
            </a:fld>
            <a:endParaRPr lang="en-CA" dirty="0"/>
          </a:p>
        </p:txBody>
      </p:sp>
    </p:spTree>
    <p:extLst>
      <p:ext uri="{BB962C8B-B14F-4D97-AF65-F5344CB8AC3E}">
        <p14:creationId xmlns="" xmlns:p14="http://schemas.microsoft.com/office/powerpoint/2010/main" val="132096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noProof="0" dirty="0"/>
              <a:t>Emphasize that family members can learn about, support and</a:t>
            </a:r>
            <a:r>
              <a:rPr lang="en-CA" baseline="0" noProof="0" dirty="0"/>
              <a:t> reinforce the new skills and strategies patients learn through their psychosocial treatments.</a:t>
            </a:r>
            <a:endParaRPr lang="en-CA" noProof="0" dirty="0"/>
          </a:p>
          <a:p>
            <a:endParaRPr lang="en-CA" noProof="0" dirty="0"/>
          </a:p>
        </p:txBody>
      </p:sp>
      <p:sp>
        <p:nvSpPr>
          <p:cNvPr id="4" name="Espace réservé du numéro de diapositive 3"/>
          <p:cNvSpPr>
            <a:spLocks noGrp="1"/>
          </p:cNvSpPr>
          <p:nvPr>
            <p:ph type="sldNum" sz="quarter" idx="10"/>
          </p:nvPr>
        </p:nvSpPr>
        <p:spPr/>
        <p:txBody>
          <a:bodyPr/>
          <a:lstStyle/>
          <a:p>
            <a:fld id="{D9F2934C-7590-4CA2-A179-EBA1C604D12A}" type="slidenum">
              <a:rPr lang="en-CA" smtClean="0"/>
              <a:pPr/>
              <a:t>26</a:t>
            </a:fld>
            <a:endParaRPr lang="en-CA" dirty="0"/>
          </a:p>
        </p:txBody>
      </p:sp>
    </p:spTree>
    <p:extLst>
      <p:ext uri="{BB962C8B-B14F-4D97-AF65-F5344CB8AC3E}">
        <p14:creationId xmlns="" xmlns:p14="http://schemas.microsoft.com/office/powerpoint/2010/main" val="441710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471A58-C306-4D4C-9357-2F46B6912516}" type="slidenum">
              <a:rPr lang="en-US" smtClean="0"/>
              <a:pPr/>
              <a:t>28</a:t>
            </a:fld>
            <a:endParaRPr lang="en-US"/>
          </a:p>
        </p:txBody>
      </p:sp>
    </p:spTree>
    <p:extLst>
      <p:ext uri="{BB962C8B-B14F-4D97-AF65-F5344CB8AC3E}">
        <p14:creationId xmlns="" xmlns:p14="http://schemas.microsoft.com/office/powerpoint/2010/main" val="827266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9F2934C-7590-4CA2-A179-EBA1C604D12A}" type="slidenum">
              <a:rPr lang="en-CA" smtClean="0"/>
              <a:pPr/>
              <a:t>29</a:t>
            </a:fld>
            <a:endParaRPr lang="en-CA" dirty="0"/>
          </a:p>
        </p:txBody>
      </p:sp>
    </p:spTree>
    <p:extLst>
      <p:ext uri="{BB962C8B-B14F-4D97-AF65-F5344CB8AC3E}">
        <p14:creationId xmlns="" xmlns:p14="http://schemas.microsoft.com/office/powerpoint/2010/main" val="63306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471A58-C306-4D4C-9357-2F46B6912516}" type="slidenum">
              <a:rPr lang="en-US" smtClean="0"/>
              <a:pPr/>
              <a:t>31</a:t>
            </a:fld>
            <a:endParaRPr lang="en-US"/>
          </a:p>
        </p:txBody>
      </p:sp>
    </p:spTree>
    <p:extLst>
      <p:ext uri="{BB962C8B-B14F-4D97-AF65-F5344CB8AC3E}">
        <p14:creationId xmlns="" xmlns:p14="http://schemas.microsoft.com/office/powerpoint/2010/main" val="880920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Most antipsychotic medicines produce substantial improvement in about two-thirds of people who have a psychotic episode. Of these, about half experience a full remission of symptoms. The other half experience substantial improvements, but some symptoms are still present even though they faithfully take their medicine. Unfortunately the remaining third fail to respond to a particular medicine—in this case, the physician will try a different antipsychotic. Many individuals in this group will successfully respond to a subsequent medicine, even if the first one didn’t work. </a:t>
            </a:r>
          </a:p>
        </p:txBody>
      </p:sp>
      <p:sp>
        <p:nvSpPr>
          <p:cNvPr id="4" name="Slide Number Placeholder 3"/>
          <p:cNvSpPr>
            <a:spLocks noGrp="1"/>
          </p:cNvSpPr>
          <p:nvPr>
            <p:ph type="sldNum" sz="quarter" idx="10"/>
          </p:nvPr>
        </p:nvSpPr>
        <p:spPr/>
        <p:txBody>
          <a:bodyPr/>
          <a:lstStyle/>
          <a:p>
            <a:fld id="{D9F2934C-7590-4CA2-A179-EBA1C604D12A}" type="slidenum">
              <a:rPr lang="en-CA" smtClean="0"/>
              <a:pPr/>
              <a:t>33</a:t>
            </a:fld>
            <a:endParaRPr lang="en-CA" dirty="0"/>
          </a:p>
        </p:txBody>
      </p:sp>
    </p:spTree>
    <p:extLst>
      <p:ext uri="{BB962C8B-B14F-4D97-AF65-F5344CB8AC3E}">
        <p14:creationId xmlns="" xmlns:p14="http://schemas.microsoft.com/office/powerpoint/2010/main" val="75404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9F2934C-7590-4CA2-A179-EBA1C604D12A}" type="slidenum">
              <a:rPr lang="en-CA" smtClean="0"/>
              <a:pPr/>
              <a:t>35</a:t>
            </a:fld>
            <a:endParaRPr lang="en-CA" dirty="0"/>
          </a:p>
        </p:txBody>
      </p:sp>
    </p:spTree>
    <p:extLst>
      <p:ext uri="{BB962C8B-B14F-4D97-AF65-F5344CB8AC3E}">
        <p14:creationId xmlns="" xmlns:p14="http://schemas.microsoft.com/office/powerpoint/2010/main" val="827083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9F2934C-7590-4CA2-A179-EBA1C604D12A}" type="slidenum">
              <a:rPr lang="en-CA" smtClean="0"/>
              <a:pPr/>
              <a:t>36</a:t>
            </a:fld>
            <a:endParaRPr lang="en-CA" dirty="0"/>
          </a:p>
        </p:txBody>
      </p:sp>
    </p:spTree>
    <p:extLst>
      <p:ext uri="{BB962C8B-B14F-4D97-AF65-F5344CB8AC3E}">
        <p14:creationId xmlns="" xmlns:p14="http://schemas.microsoft.com/office/powerpoint/2010/main" val="498521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9F2934C-7590-4CA2-A179-EBA1C604D12A}" type="slidenum">
              <a:rPr lang="en-CA" smtClean="0"/>
              <a:pPr/>
              <a:t>40</a:t>
            </a:fld>
            <a:endParaRPr lang="en-CA" dirty="0"/>
          </a:p>
        </p:txBody>
      </p:sp>
    </p:spTree>
    <p:extLst>
      <p:ext uri="{BB962C8B-B14F-4D97-AF65-F5344CB8AC3E}">
        <p14:creationId xmlns="" xmlns:p14="http://schemas.microsoft.com/office/powerpoint/2010/main" val="209068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D9F2934C-7590-4CA2-A179-EBA1C604D12A}" type="slidenum">
              <a:rPr lang="en-CA" smtClean="0"/>
              <a:pPr/>
              <a:t>4</a:t>
            </a:fld>
            <a:endParaRPr lang="en-CA" dirty="0"/>
          </a:p>
        </p:txBody>
      </p:sp>
    </p:spTree>
    <p:extLst>
      <p:ext uri="{BB962C8B-B14F-4D97-AF65-F5344CB8AC3E}">
        <p14:creationId xmlns="" xmlns:p14="http://schemas.microsoft.com/office/powerpoint/2010/main" val="1096189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9F2934C-7590-4CA2-A179-EBA1C604D12A}" type="slidenum">
              <a:rPr lang="en-CA" smtClean="0"/>
              <a:pPr/>
              <a:t>41</a:t>
            </a:fld>
            <a:endParaRPr lang="en-CA" dirty="0"/>
          </a:p>
        </p:txBody>
      </p:sp>
    </p:spTree>
    <p:extLst>
      <p:ext uri="{BB962C8B-B14F-4D97-AF65-F5344CB8AC3E}">
        <p14:creationId xmlns="" xmlns:p14="http://schemas.microsoft.com/office/powerpoint/2010/main" val="848350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D9F2934C-7590-4CA2-A179-EBA1C604D12A}" type="slidenum">
              <a:rPr lang="en-CA" smtClean="0"/>
              <a:pPr/>
              <a:t>43</a:t>
            </a:fld>
            <a:endParaRPr lang="en-CA" dirty="0"/>
          </a:p>
        </p:txBody>
      </p:sp>
    </p:spTree>
    <p:extLst>
      <p:ext uri="{BB962C8B-B14F-4D97-AF65-F5344CB8AC3E}">
        <p14:creationId xmlns="" xmlns:p14="http://schemas.microsoft.com/office/powerpoint/2010/main" val="1774462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9F2934C-7590-4CA2-A179-EBA1C604D12A}" type="slidenum">
              <a:rPr lang="en-CA" smtClean="0"/>
              <a:pPr/>
              <a:t>45</a:t>
            </a:fld>
            <a:endParaRPr lang="en-CA" dirty="0"/>
          </a:p>
        </p:txBody>
      </p:sp>
    </p:spTree>
    <p:extLst>
      <p:ext uri="{BB962C8B-B14F-4D97-AF65-F5344CB8AC3E}">
        <p14:creationId xmlns="" xmlns:p14="http://schemas.microsoft.com/office/powerpoint/2010/main" val="748350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D9F2934C-7590-4CA2-A179-EBA1C604D12A}" type="slidenum">
              <a:rPr lang="en-CA" smtClean="0"/>
              <a:pPr/>
              <a:t>46</a:t>
            </a:fld>
            <a:endParaRPr lang="en-CA" dirty="0"/>
          </a:p>
        </p:txBody>
      </p:sp>
    </p:spTree>
    <p:extLst>
      <p:ext uri="{BB962C8B-B14F-4D97-AF65-F5344CB8AC3E}">
        <p14:creationId xmlns="" xmlns:p14="http://schemas.microsoft.com/office/powerpoint/2010/main" val="1533933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9F2934C-7590-4CA2-A179-EBA1C604D12A}" type="slidenum">
              <a:rPr lang="en-CA" smtClean="0"/>
              <a:pPr/>
              <a:t>47</a:t>
            </a:fld>
            <a:endParaRPr lang="en-CA" dirty="0"/>
          </a:p>
        </p:txBody>
      </p:sp>
    </p:spTree>
    <p:extLst>
      <p:ext uri="{BB962C8B-B14F-4D97-AF65-F5344CB8AC3E}">
        <p14:creationId xmlns="" xmlns:p14="http://schemas.microsoft.com/office/powerpoint/2010/main" val="1266526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9F2934C-7590-4CA2-A179-EBA1C604D12A}" type="slidenum">
              <a:rPr lang="en-CA" smtClean="0"/>
              <a:pPr/>
              <a:t>48</a:t>
            </a:fld>
            <a:endParaRPr lang="en-CA" dirty="0"/>
          </a:p>
        </p:txBody>
      </p:sp>
    </p:spTree>
    <p:extLst>
      <p:ext uri="{BB962C8B-B14F-4D97-AF65-F5344CB8AC3E}">
        <p14:creationId xmlns="" xmlns:p14="http://schemas.microsoft.com/office/powerpoint/2010/main" val="725680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471A58-C306-4D4C-9357-2F46B6912516}" type="slidenum">
              <a:rPr lang="en-US" smtClean="0"/>
              <a:pPr/>
              <a:t>50</a:t>
            </a:fld>
            <a:endParaRPr lang="en-US"/>
          </a:p>
        </p:txBody>
      </p:sp>
    </p:spTree>
    <p:extLst>
      <p:ext uri="{BB962C8B-B14F-4D97-AF65-F5344CB8AC3E}">
        <p14:creationId xmlns="" xmlns:p14="http://schemas.microsoft.com/office/powerpoint/2010/main" val="1639473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Note to speaker: You </a:t>
            </a:r>
            <a:r>
              <a:rPr lang="fr-CA" dirty="0" err="1"/>
              <a:t>may</a:t>
            </a:r>
            <a:r>
              <a:rPr lang="fr-CA" dirty="0"/>
              <a:t> </a:t>
            </a:r>
            <a:r>
              <a:rPr lang="fr-CA" dirty="0" err="1"/>
              <a:t>customize</a:t>
            </a:r>
            <a:r>
              <a:rPr lang="fr-CA" baseline="0" dirty="0"/>
              <a:t> </a:t>
            </a:r>
            <a:r>
              <a:rPr lang="fr-CA" i="1" baseline="0" dirty="0"/>
              <a:t>provincial branches</a:t>
            </a:r>
            <a:r>
              <a:rPr lang="fr-CA" baseline="0" dirty="0"/>
              <a:t> to </a:t>
            </a:r>
            <a:r>
              <a:rPr lang="fr-CA" baseline="0" dirty="0" err="1"/>
              <a:t>your</a:t>
            </a:r>
            <a:r>
              <a:rPr lang="fr-CA" baseline="0" dirty="0"/>
              <a:t> </a:t>
            </a:r>
            <a:r>
              <a:rPr lang="fr-CA" baseline="0" dirty="0" err="1"/>
              <a:t>own</a:t>
            </a:r>
            <a:r>
              <a:rPr lang="fr-CA" baseline="0" dirty="0"/>
              <a:t> i.e. SSA etc.</a:t>
            </a:r>
            <a:endParaRPr lang="fr-CA" dirty="0"/>
          </a:p>
        </p:txBody>
      </p:sp>
      <p:sp>
        <p:nvSpPr>
          <p:cNvPr id="4" name="Espace réservé du numéro de diapositive 3"/>
          <p:cNvSpPr>
            <a:spLocks noGrp="1"/>
          </p:cNvSpPr>
          <p:nvPr>
            <p:ph type="sldNum" sz="quarter" idx="10"/>
          </p:nvPr>
        </p:nvSpPr>
        <p:spPr/>
        <p:txBody>
          <a:bodyPr/>
          <a:lstStyle/>
          <a:p>
            <a:fld id="{D9F2934C-7590-4CA2-A179-EBA1C604D12A}" type="slidenum">
              <a:rPr lang="en-CA" smtClean="0"/>
              <a:pPr/>
              <a:t>52</a:t>
            </a:fld>
            <a:endParaRPr lang="en-CA" dirty="0"/>
          </a:p>
        </p:txBody>
      </p:sp>
    </p:spTree>
    <p:extLst>
      <p:ext uri="{BB962C8B-B14F-4D97-AF65-F5344CB8AC3E}">
        <p14:creationId xmlns="" xmlns:p14="http://schemas.microsoft.com/office/powerpoint/2010/main" val="1665093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471A58-C306-4D4C-9357-2F46B6912516}" type="slidenum">
              <a:rPr lang="en-US" smtClean="0"/>
              <a:pPr/>
              <a:t>56</a:t>
            </a:fld>
            <a:endParaRPr lang="en-US"/>
          </a:p>
        </p:txBody>
      </p:sp>
    </p:spTree>
    <p:extLst>
      <p:ext uri="{BB962C8B-B14F-4D97-AF65-F5344CB8AC3E}">
        <p14:creationId xmlns="" xmlns:p14="http://schemas.microsoft.com/office/powerpoint/2010/main" val="20948564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9F2934C-7590-4CA2-A179-EBA1C604D12A}" type="slidenum">
              <a:rPr lang="en-CA" smtClean="0"/>
              <a:pPr/>
              <a:t>57</a:t>
            </a:fld>
            <a:endParaRPr lang="en-CA" dirty="0"/>
          </a:p>
        </p:txBody>
      </p:sp>
    </p:spTree>
    <p:extLst>
      <p:ext uri="{BB962C8B-B14F-4D97-AF65-F5344CB8AC3E}">
        <p14:creationId xmlns="" xmlns:p14="http://schemas.microsoft.com/office/powerpoint/2010/main" val="1816881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D9F2934C-7590-4CA2-A179-EBA1C604D12A}" type="slidenum">
              <a:rPr lang="en-CA" smtClean="0"/>
              <a:pPr/>
              <a:t>5</a:t>
            </a:fld>
            <a:endParaRPr lang="en-CA" dirty="0"/>
          </a:p>
        </p:txBody>
      </p:sp>
    </p:spTree>
    <p:extLst>
      <p:ext uri="{BB962C8B-B14F-4D97-AF65-F5344CB8AC3E}">
        <p14:creationId xmlns="" xmlns:p14="http://schemas.microsoft.com/office/powerpoint/2010/main" val="2024744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9F2934C-7590-4CA2-A179-EBA1C604D12A}" type="slidenum">
              <a:rPr lang="en-CA" smtClean="0"/>
              <a:pPr/>
              <a:t>58</a:t>
            </a:fld>
            <a:endParaRPr lang="en-CA" dirty="0"/>
          </a:p>
        </p:txBody>
      </p:sp>
    </p:spTree>
    <p:extLst>
      <p:ext uri="{BB962C8B-B14F-4D97-AF65-F5344CB8AC3E}">
        <p14:creationId xmlns="" xmlns:p14="http://schemas.microsoft.com/office/powerpoint/2010/main" val="718306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9F2934C-7590-4CA2-A179-EBA1C604D12A}" type="slidenum">
              <a:rPr lang="en-CA" smtClean="0"/>
              <a:pPr/>
              <a:t>7</a:t>
            </a:fld>
            <a:endParaRPr lang="en-CA" dirty="0"/>
          </a:p>
        </p:txBody>
      </p:sp>
    </p:spTree>
    <p:extLst>
      <p:ext uri="{BB962C8B-B14F-4D97-AF65-F5344CB8AC3E}">
        <p14:creationId xmlns="" xmlns:p14="http://schemas.microsoft.com/office/powerpoint/2010/main" val="2138088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9F2934C-7590-4CA2-A179-EBA1C604D12A}" type="slidenum">
              <a:rPr lang="en-CA" smtClean="0"/>
              <a:pPr/>
              <a:t>8</a:t>
            </a:fld>
            <a:endParaRPr lang="en-CA" dirty="0"/>
          </a:p>
        </p:txBody>
      </p:sp>
    </p:spTree>
    <p:extLst>
      <p:ext uri="{BB962C8B-B14F-4D97-AF65-F5344CB8AC3E}">
        <p14:creationId xmlns="" xmlns:p14="http://schemas.microsoft.com/office/powerpoint/2010/main" val="1202916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D9F2934C-7590-4CA2-A179-EBA1C604D12A}" type="slidenum">
              <a:rPr lang="en-CA" smtClean="0"/>
              <a:pPr/>
              <a:t>10</a:t>
            </a:fld>
            <a:endParaRPr lang="en-CA" dirty="0"/>
          </a:p>
        </p:txBody>
      </p:sp>
    </p:spTree>
    <p:extLst>
      <p:ext uri="{BB962C8B-B14F-4D97-AF65-F5344CB8AC3E}">
        <p14:creationId xmlns="" xmlns:p14="http://schemas.microsoft.com/office/powerpoint/2010/main" val="451596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9F2934C-7590-4CA2-A179-EBA1C604D12A}" type="slidenum">
              <a:rPr lang="en-CA" smtClean="0"/>
              <a:pPr/>
              <a:t>11</a:t>
            </a:fld>
            <a:endParaRPr lang="en-CA" dirty="0"/>
          </a:p>
        </p:txBody>
      </p:sp>
    </p:spTree>
    <p:extLst>
      <p:ext uri="{BB962C8B-B14F-4D97-AF65-F5344CB8AC3E}">
        <p14:creationId xmlns="" xmlns:p14="http://schemas.microsoft.com/office/powerpoint/2010/main" val="677723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9F2934C-7590-4CA2-A179-EBA1C604D12A}" type="slidenum">
              <a:rPr lang="en-CA" smtClean="0"/>
              <a:pPr/>
              <a:t>16</a:t>
            </a:fld>
            <a:endParaRPr lang="en-CA" dirty="0"/>
          </a:p>
        </p:txBody>
      </p:sp>
    </p:spTree>
    <p:extLst>
      <p:ext uri="{BB962C8B-B14F-4D97-AF65-F5344CB8AC3E}">
        <p14:creationId xmlns="" xmlns:p14="http://schemas.microsoft.com/office/powerpoint/2010/main" val="361951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9F2934C-7590-4CA2-A179-EBA1C604D12A}" type="slidenum">
              <a:rPr lang="en-CA" smtClean="0"/>
              <a:pPr/>
              <a:t>17</a:t>
            </a:fld>
            <a:endParaRPr lang="en-CA" dirty="0"/>
          </a:p>
        </p:txBody>
      </p:sp>
    </p:spTree>
    <p:extLst>
      <p:ext uri="{BB962C8B-B14F-4D97-AF65-F5344CB8AC3E}">
        <p14:creationId xmlns="" xmlns:p14="http://schemas.microsoft.com/office/powerpoint/2010/main" val="563071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623391" y="281609"/>
            <a:ext cx="5897217" cy="4589155"/>
          </a:xfrm>
          <a:prstGeom prst="rect">
            <a:avLst/>
          </a:prstGeom>
        </p:spPr>
      </p:pic>
      <p:sp>
        <p:nvSpPr>
          <p:cNvPr id="8" name="Rectangle 7"/>
          <p:cNvSpPr/>
          <p:nvPr userDrawn="1"/>
        </p:nvSpPr>
        <p:spPr>
          <a:xfrm>
            <a:off x="1" y="5897216"/>
            <a:ext cx="9144000" cy="960783"/>
          </a:xfrm>
          <a:prstGeom prst="rect">
            <a:avLst/>
          </a:prstGeom>
          <a:solidFill>
            <a:srgbClr val="F67C2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8296" y="3346173"/>
            <a:ext cx="8600661" cy="2387600"/>
          </a:xfrm>
        </p:spPr>
        <p:txBody>
          <a:bodyPr anchor="b">
            <a:normAutofit/>
          </a:bodyPr>
          <a:lstStyle>
            <a:lvl1pPr algn="ctr">
              <a:defRPr sz="4800" b="0" i="0">
                <a:latin typeface="+mn-lt"/>
                <a:ea typeface="Microsoft Sans Serif" charset="0"/>
                <a:cs typeface="Microsoft Sans Serif" charset="0"/>
              </a:defRPr>
            </a:lvl1pPr>
          </a:lstStyle>
          <a:p>
            <a:r>
              <a:rPr lang="en-US"/>
              <a:t>Click to edit Master title style</a:t>
            </a:r>
            <a:endParaRPr lang="en-US" dirty="0"/>
          </a:p>
        </p:txBody>
      </p:sp>
      <p:sp>
        <p:nvSpPr>
          <p:cNvPr id="3" name="Subtitle 2"/>
          <p:cNvSpPr>
            <a:spLocks noGrp="1"/>
          </p:cNvSpPr>
          <p:nvPr>
            <p:ph type="subTitle" idx="1"/>
          </p:nvPr>
        </p:nvSpPr>
        <p:spPr>
          <a:xfrm>
            <a:off x="278296" y="5993127"/>
            <a:ext cx="8600661" cy="725725"/>
          </a:xfrm>
        </p:spPr>
        <p:txBody>
          <a:bodyPr anchor="ctr">
            <a:normAutofit/>
          </a:bodyPr>
          <a:lstStyle>
            <a:lvl1pPr marL="0" indent="0" algn="ctr">
              <a:buNone/>
              <a:defRPr sz="3200">
                <a:solidFill>
                  <a:schemeClr val="bg1"/>
                </a:solidFill>
                <a:latin typeface="Bradley Hand" charset="0"/>
                <a:ea typeface="Bradley Hand" charset="0"/>
                <a:cs typeface="Bradley Han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 xmlns:p14="http://schemas.microsoft.com/office/powerpoint/2010/main" val="156032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CFFB69-F952-F94C-A177-596352086F68}" type="datetimeFigureOut">
              <a:rPr lang="en-US" smtClean="0"/>
              <a:pPr/>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229EC-8300-9E43-BF77-AE47824EC816}" type="slidenum">
              <a:rPr lang="en-US" smtClean="0"/>
              <a:pPr/>
              <a:t>‹#›</a:t>
            </a:fld>
            <a:endParaRPr lang="en-US"/>
          </a:p>
        </p:txBody>
      </p:sp>
    </p:spTree>
    <p:extLst>
      <p:ext uri="{BB962C8B-B14F-4D97-AF65-F5344CB8AC3E}">
        <p14:creationId xmlns="" xmlns:p14="http://schemas.microsoft.com/office/powerpoint/2010/main" val="2043596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CFFB69-F952-F94C-A177-596352086F68}" type="datetimeFigureOut">
              <a:rPr lang="en-US" smtClean="0"/>
              <a:pPr/>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229EC-8300-9E43-BF77-AE47824EC816}" type="slidenum">
              <a:rPr lang="en-US" smtClean="0"/>
              <a:pPr/>
              <a:t>‹#›</a:t>
            </a:fld>
            <a:endParaRPr lang="en-US"/>
          </a:p>
        </p:txBody>
      </p:sp>
    </p:spTree>
    <p:extLst>
      <p:ext uri="{BB962C8B-B14F-4D97-AF65-F5344CB8AC3E}">
        <p14:creationId xmlns="" xmlns:p14="http://schemas.microsoft.com/office/powerpoint/2010/main" val="2015417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CFFB69-F952-F94C-A177-596352086F68}" type="datetimeFigureOut">
              <a:rPr lang="en-US" smtClean="0"/>
              <a:pPr/>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229EC-8300-9E43-BF77-AE47824EC816}" type="slidenum">
              <a:rPr lang="en-US" smtClean="0"/>
              <a:pPr/>
              <a:t>‹#›</a:t>
            </a:fld>
            <a:endParaRPr lang="en-US"/>
          </a:p>
        </p:txBody>
      </p:sp>
    </p:spTree>
    <p:extLst>
      <p:ext uri="{BB962C8B-B14F-4D97-AF65-F5344CB8AC3E}">
        <p14:creationId xmlns="" xmlns:p14="http://schemas.microsoft.com/office/powerpoint/2010/main" val="859837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CFFB69-F952-F94C-A177-596352086F68}" type="datetimeFigureOut">
              <a:rPr lang="en-US" smtClean="0"/>
              <a:pPr/>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229EC-8300-9E43-BF77-AE47824EC816}" type="slidenum">
              <a:rPr lang="en-US" smtClean="0"/>
              <a:pPr/>
              <a:t>‹#›</a:t>
            </a:fld>
            <a:endParaRPr lang="en-US"/>
          </a:p>
        </p:txBody>
      </p:sp>
    </p:spTree>
    <p:extLst>
      <p:ext uri="{BB962C8B-B14F-4D97-AF65-F5344CB8AC3E}">
        <p14:creationId xmlns="" xmlns:p14="http://schemas.microsoft.com/office/powerpoint/2010/main" val="868359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800">
                <a:latin typeface="+mn-lt"/>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628650" y="1690689"/>
            <a:ext cx="7886700" cy="4351338"/>
          </a:xfrm>
        </p:spPr>
        <p:txBody>
          <a:bodyPr/>
          <a:lstStyle>
            <a:lvl1pPr marL="228600" indent="-228600">
              <a:lnSpc>
                <a:spcPct val="100000"/>
              </a:lnSpc>
              <a:buClr>
                <a:srgbClr val="A770B2"/>
              </a:buClr>
              <a:buSzPct val="90000"/>
              <a:buFont typeface="Courier New" charset="0"/>
              <a:buChar char="o"/>
              <a:defRPr/>
            </a:lvl1pPr>
            <a:lvl2pPr marL="685800" indent="-228600">
              <a:lnSpc>
                <a:spcPct val="100000"/>
              </a:lnSpc>
              <a:buClr>
                <a:srgbClr val="9BCE65"/>
              </a:buClr>
              <a:buFont typeface="Arial" charset="0"/>
              <a:buChar char="•"/>
              <a:defRPr/>
            </a:lvl2pPr>
            <a:lvl3pPr>
              <a:lnSpc>
                <a:spcPct val="100000"/>
              </a:lnSpc>
              <a:buClr>
                <a:srgbClr val="F67C2E"/>
              </a:buClr>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FCFFB69-F952-F94C-A177-596352086F68}" type="datetimeFigureOut">
              <a:rPr lang="en-US" smtClean="0"/>
              <a:pPr/>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229EC-8300-9E43-BF77-AE47824EC816}" type="slidenum">
              <a:rPr lang="en-US" smtClean="0"/>
              <a:pPr/>
              <a:t>‹#›</a:t>
            </a:fld>
            <a:endParaRPr lang="en-US"/>
          </a:p>
        </p:txBody>
      </p:sp>
      <p:pic>
        <p:nvPicPr>
          <p:cNvPr id="12" name="Picture 11"/>
          <p:cNvPicPr>
            <a:picLocks noChangeAspect="1"/>
          </p:cNvPicPr>
          <p:nvPr userDrawn="1"/>
        </p:nvPicPr>
        <p:blipFill rotWithShape="1">
          <a:blip r:embed="rId2">
            <a:alphaModFix amt="13000"/>
            <a:extLst>
              <a:ext uri="{28A0092B-C50C-407E-A947-70E740481C1C}">
                <a14:useLocalDpi xmlns="" xmlns:a14="http://schemas.microsoft.com/office/drawing/2010/main" val="0"/>
              </a:ext>
            </a:extLst>
          </a:blip>
          <a:srcRect l="47761" r="-974"/>
          <a:stretch/>
        </p:blipFill>
        <p:spPr>
          <a:xfrm>
            <a:off x="2530" y="0"/>
            <a:ext cx="1150409" cy="1682360"/>
          </a:xfrm>
          <a:prstGeom prst="rect">
            <a:avLst/>
          </a:prstGeom>
        </p:spPr>
      </p:pic>
    </p:spTree>
    <p:extLst>
      <p:ext uri="{BB962C8B-B14F-4D97-AF65-F5344CB8AC3E}">
        <p14:creationId xmlns="" xmlns:p14="http://schemas.microsoft.com/office/powerpoint/2010/main" val="358862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userDrawn="1"/>
        </p:nvSpPr>
        <p:spPr>
          <a:xfrm flipV="1">
            <a:off x="0" y="6396011"/>
            <a:ext cx="9144000" cy="461989"/>
          </a:xfrm>
          <a:prstGeom prst="rect">
            <a:avLst/>
          </a:prstGeom>
          <a:solidFill>
            <a:srgbClr val="F67C2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userDrawn="1"/>
        </p:nvSpPr>
        <p:spPr>
          <a:xfrm>
            <a:off x="753340" y="6425713"/>
            <a:ext cx="1494646" cy="399011"/>
          </a:xfrm>
          <a:prstGeom prst="roundRect">
            <a:avLst/>
          </a:prstGeom>
          <a:solidFill>
            <a:srgbClr val="D46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userDrawn="1"/>
        </p:nvSpPr>
        <p:spPr>
          <a:xfrm>
            <a:off x="623888" y="4511709"/>
            <a:ext cx="2478156" cy="702365"/>
          </a:xfrm>
          <a:prstGeom prst="roundRect">
            <a:avLst/>
          </a:prstGeom>
          <a:solidFill>
            <a:srgbClr val="A77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1601031"/>
            <a:ext cx="7886700" cy="2852737"/>
          </a:xfrm>
        </p:spPr>
        <p:txBody>
          <a:bodyPr anchor="b">
            <a:normAutofit/>
          </a:bodyPr>
          <a:lstStyle>
            <a:lvl1pPr>
              <a:defRPr sz="4800">
                <a:latin typeface="Bradley Hand" charset="0"/>
                <a:ea typeface="Bradley Hand" charset="0"/>
                <a:cs typeface="Bradley Hand" charset="0"/>
              </a:defRPr>
            </a:lvl1pPr>
          </a:lstStyle>
          <a:p>
            <a:r>
              <a:rPr lang="en-US" dirty="0"/>
              <a:t>Click to edit Master title style</a:t>
            </a:r>
          </a:p>
        </p:txBody>
      </p:sp>
      <p:sp>
        <p:nvSpPr>
          <p:cNvPr id="3" name="Text Placeholder 2"/>
          <p:cNvSpPr>
            <a:spLocks noGrp="1"/>
          </p:cNvSpPr>
          <p:nvPr>
            <p:ph type="body" idx="1"/>
          </p:nvPr>
        </p:nvSpPr>
        <p:spPr>
          <a:xfrm>
            <a:off x="623888" y="4511709"/>
            <a:ext cx="2478156" cy="702365"/>
          </a:xfrm>
        </p:spPr>
        <p:txBody>
          <a:bodyPr anchor="ctr">
            <a:normAutofit/>
          </a:bodyPr>
          <a:lstStyle>
            <a:lvl1pPr marL="0" indent="0" algn="ctr">
              <a:buNone/>
              <a:defRPr sz="2800" b="1">
                <a:solidFill>
                  <a:schemeClr val="bg1"/>
                </a:solidFill>
                <a:latin typeface="+mn-lt"/>
                <a:ea typeface="Bradley Hand" charset="0"/>
                <a:cs typeface="Bradley Hand"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TextBox 3"/>
          <p:cNvSpPr txBox="1"/>
          <p:nvPr userDrawn="1"/>
        </p:nvSpPr>
        <p:spPr>
          <a:xfrm>
            <a:off x="623888" y="6425713"/>
            <a:ext cx="1729047" cy="400110"/>
          </a:xfrm>
          <a:prstGeom prst="rect">
            <a:avLst/>
          </a:prstGeom>
          <a:noFill/>
        </p:spPr>
        <p:txBody>
          <a:bodyPr wrap="square" rtlCol="0">
            <a:spAutoFit/>
          </a:bodyPr>
          <a:lstStyle/>
          <a:p>
            <a:pPr algn="ctr"/>
            <a:r>
              <a:rPr lang="en-US" sz="2000" dirty="0">
                <a:solidFill>
                  <a:schemeClr val="bg1"/>
                </a:solidFill>
              </a:rPr>
              <a:t>Care</a:t>
            </a:r>
          </a:p>
        </p:txBody>
      </p:sp>
      <p:sp>
        <p:nvSpPr>
          <p:cNvPr id="7" name="TextBox 6"/>
          <p:cNvSpPr txBox="1"/>
          <p:nvPr userDrawn="1"/>
        </p:nvSpPr>
        <p:spPr>
          <a:xfrm>
            <a:off x="3702714" y="6425713"/>
            <a:ext cx="1729047" cy="400110"/>
          </a:xfrm>
          <a:prstGeom prst="rect">
            <a:avLst/>
          </a:prstGeom>
          <a:noFill/>
        </p:spPr>
        <p:txBody>
          <a:bodyPr wrap="square" rtlCol="0">
            <a:spAutoFit/>
          </a:bodyPr>
          <a:lstStyle/>
          <a:p>
            <a:pPr algn="ctr"/>
            <a:r>
              <a:rPr lang="en-US" sz="2000">
                <a:solidFill>
                  <a:schemeClr val="bg1"/>
                </a:solidFill>
              </a:rPr>
              <a:t>Empowerment</a:t>
            </a:r>
            <a:endParaRPr lang="en-US" sz="2000" dirty="0">
              <a:solidFill>
                <a:schemeClr val="bg1"/>
              </a:solidFill>
            </a:endParaRPr>
          </a:p>
        </p:txBody>
      </p:sp>
      <p:sp>
        <p:nvSpPr>
          <p:cNvPr id="8" name="TextBox 7"/>
          <p:cNvSpPr txBox="1"/>
          <p:nvPr userDrawn="1"/>
        </p:nvSpPr>
        <p:spPr>
          <a:xfrm>
            <a:off x="6786736" y="6425713"/>
            <a:ext cx="1729047" cy="400110"/>
          </a:xfrm>
          <a:prstGeom prst="rect">
            <a:avLst/>
          </a:prstGeom>
          <a:noFill/>
        </p:spPr>
        <p:txBody>
          <a:bodyPr wrap="square" rtlCol="0">
            <a:spAutoFit/>
          </a:bodyPr>
          <a:lstStyle/>
          <a:p>
            <a:pPr algn="ctr"/>
            <a:r>
              <a:rPr lang="en-US" sz="2000" dirty="0">
                <a:solidFill>
                  <a:schemeClr val="bg1"/>
                </a:solidFill>
              </a:rPr>
              <a:t>Education</a:t>
            </a:r>
          </a:p>
        </p:txBody>
      </p:sp>
    </p:spTree>
    <p:extLst>
      <p:ext uri="{BB962C8B-B14F-4D97-AF65-F5344CB8AC3E}">
        <p14:creationId xmlns="" xmlns:p14="http://schemas.microsoft.com/office/powerpoint/2010/main" val="1268797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12" name="Rectangle 11"/>
          <p:cNvSpPr/>
          <p:nvPr userDrawn="1"/>
        </p:nvSpPr>
        <p:spPr>
          <a:xfrm flipV="1">
            <a:off x="0" y="6396011"/>
            <a:ext cx="9144000" cy="461989"/>
          </a:xfrm>
          <a:prstGeom prst="rect">
            <a:avLst/>
          </a:prstGeom>
          <a:solidFill>
            <a:srgbClr val="F67C2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userDrawn="1"/>
        </p:nvSpPr>
        <p:spPr>
          <a:xfrm>
            <a:off x="3702713" y="6425713"/>
            <a:ext cx="1729047" cy="399011"/>
          </a:xfrm>
          <a:prstGeom prst="roundRect">
            <a:avLst/>
          </a:prstGeom>
          <a:solidFill>
            <a:srgbClr val="D46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userDrawn="1"/>
        </p:nvSpPr>
        <p:spPr>
          <a:xfrm>
            <a:off x="623888" y="4511709"/>
            <a:ext cx="2478156" cy="702365"/>
          </a:xfrm>
          <a:prstGeom prst="roundRect">
            <a:avLst/>
          </a:prstGeom>
          <a:solidFill>
            <a:srgbClr val="F67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1601031"/>
            <a:ext cx="7886700" cy="2852737"/>
          </a:xfrm>
        </p:spPr>
        <p:txBody>
          <a:bodyPr anchor="b">
            <a:normAutofit/>
          </a:bodyPr>
          <a:lstStyle>
            <a:lvl1pPr>
              <a:defRPr sz="4800">
                <a:latin typeface="Bradley Hand" charset="0"/>
                <a:ea typeface="Bradley Hand" charset="0"/>
                <a:cs typeface="Bradley Hand" charset="0"/>
              </a:defRPr>
            </a:lvl1pPr>
          </a:lstStyle>
          <a:p>
            <a:r>
              <a:rPr lang="en-US" dirty="0"/>
              <a:t>Click to edit Master title style</a:t>
            </a:r>
          </a:p>
        </p:txBody>
      </p:sp>
      <p:sp>
        <p:nvSpPr>
          <p:cNvPr id="3" name="Text Placeholder 2"/>
          <p:cNvSpPr>
            <a:spLocks noGrp="1"/>
          </p:cNvSpPr>
          <p:nvPr>
            <p:ph type="body" idx="1"/>
          </p:nvPr>
        </p:nvSpPr>
        <p:spPr>
          <a:xfrm>
            <a:off x="623888" y="4511709"/>
            <a:ext cx="2478156" cy="702365"/>
          </a:xfrm>
        </p:spPr>
        <p:txBody>
          <a:bodyPr anchor="ctr">
            <a:normAutofit/>
          </a:bodyPr>
          <a:lstStyle>
            <a:lvl1pPr marL="0" indent="0" algn="ctr">
              <a:buNone/>
              <a:defRPr sz="2800" b="1">
                <a:solidFill>
                  <a:schemeClr val="bg1"/>
                </a:solidFill>
                <a:latin typeface="+mn-lt"/>
                <a:ea typeface="Bradley Hand" charset="0"/>
                <a:cs typeface="Bradley Hand"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TextBox 5"/>
          <p:cNvSpPr txBox="1"/>
          <p:nvPr userDrawn="1"/>
        </p:nvSpPr>
        <p:spPr>
          <a:xfrm>
            <a:off x="623888" y="6425713"/>
            <a:ext cx="1729047" cy="400110"/>
          </a:xfrm>
          <a:prstGeom prst="rect">
            <a:avLst/>
          </a:prstGeom>
          <a:noFill/>
        </p:spPr>
        <p:txBody>
          <a:bodyPr wrap="square" rtlCol="0">
            <a:spAutoFit/>
          </a:bodyPr>
          <a:lstStyle/>
          <a:p>
            <a:pPr algn="ctr"/>
            <a:r>
              <a:rPr lang="en-US" sz="2000" dirty="0">
                <a:solidFill>
                  <a:schemeClr val="bg1"/>
                </a:solidFill>
              </a:rPr>
              <a:t>Care</a:t>
            </a:r>
          </a:p>
        </p:txBody>
      </p:sp>
      <p:sp>
        <p:nvSpPr>
          <p:cNvPr id="7" name="TextBox 6"/>
          <p:cNvSpPr txBox="1"/>
          <p:nvPr userDrawn="1"/>
        </p:nvSpPr>
        <p:spPr>
          <a:xfrm>
            <a:off x="3702714" y="6425713"/>
            <a:ext cx="1729047" cy="400110"/>
          </a:xfrm>
          <a:prstGeom prst="rect">
            <a:avLst/>
          </a:prstGeom>
          <a:solidFill>
            <a:srgbClr val="D46A28"/>
          </a:solidFill>
        </p:spPr>
        <p:txBody>
          <a:bodyPr wrap="square" rtlCol="0">
            <a:spAutoFit/>
          </a:bodyPr>
          <a:lstStyle/>
          <a:p>
            <a:pPr algn="ctr"/>
            <a:r>
              <a:rPr lang="en-US" sz="2000">
                <a:solidFill>
                  <a:schemeClr val="bg1"/>
                </a:solidFill>
              </a:rPr>
              <a:t>Empowerment</a:t>
            </a:r>
            <a:endParaRPr lang="en-US" sz="2000" dirty="0">
              <a:solidFill>
                <a:schemeClr val="bg1"/>
              </a:solidFill>
            </a:endParaRPr>
          </a:p>
        </p:txBody>
      </p:sp>
      <p:sp>
        <p:nvSpPr>
          <p:cNvPr id="8" name="TextBox 7"/>
          <p:cNvSpPr txBox="1"/>
          <p:nvPr userDrawn="1"/>
        </p:nvSpPr>
        <p:spPr>
          <a:xfrm>
            <a:off x="6786736" y="6425713"/>
            <a:ext cx="1729047" cy="400110"/>
          </a:xfrm>
          <a:prstGeom prst="rect">
            <a:avLst/>
          </a:prstGeom>
          <a:noFill/>
        </p:spPr>
        <p:txBody>
          <a:bodyPr wrap="square" rtlCol="0">
            <a:spAutoFit/>
          </a:bodyPr>
          <a:lstStyle/>
          <a:p>
            <a:pPr algn="ctr"/>
            <a:r>
              <a:rPr lang="en-US" sz="2000" dirty="0">
                <a:solidFill>
                  <a:schemeClr val="bg1"/>
                </a:solidFill>
              </a:rPr>
              <a:t>Education</a:t>
            </a:r>
          </a:p>
        </p:txBody>
      </p:sp>
    </p:spTree>
    <p:extLst>
      <p:ext uri="{BB962C8B-B14F-4D97-AF65-F5344CB8AC3E}">
        <p14:creationId xmlns="" xmlns:p14="http://schemas.microsoft.com/office/powerpoint/2010/main" val="1067166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11" name="Rounded Rectangle 10"/>
          <p:cNvSpPr/>
          <p:nvPr userDrawn="1"/>
        </p:nvSpPr>
        <p:spPr>
          <a:xfrm>
            <a:off x="623888" y="4511709"/>
            <a:ext cx="2478156" cy="702365"/>
          </a:xfrm>
          <a:prstGeom prst="roundRect">
            <a:avLst/>
          </a:prstGeom>
          <a:solidFill>
            <a:srgbClr val="9BC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1601031"/>
            <a:ext cx="7886700" cy="2852737"/>
          </a:xfrm>
        </p:spPr>
        <p:txBody>
          <a:bodyPr anchor="b">
            <a:normAutofit/>
          </a:bodyPr>
          <a:lstStyle>
            <a:lvl1pPr>
              <a:defRPr sz="4800">
                <a:latin typeface="Bradley Hand" charset="0"/>
                <a:ea typeface="Bradley Hand" charset="0"/>
                <a:cs typeface="Bradley Hand" charset="0"/>
              </a:defRPr>
            </a:lvl1pPr>
          </a:lstStyle>
          <a:p>
            <a:r>
              <a:rPr lang="en-US" dirty="0"/>
              <a:t>Click to edit Master title style</a:t>
            </a:r>
          </a:p>
        </p:txBody>
      </p:sp>
      <p:sp>
        <p:nvSpPr>
          <p:cNvPr id="3" name="Text Placeholder 2"/>
          <p:cNvSpPr>
            <a:spLocks noGrp="1"/>
          </p:cNvSpPr>
          <p:nvPr>
            <p:ph type="body" idx="1"/>
          </p:nvPr>
        </p:nvSpPr>
        <p:spPr>
          <a:xfrm>
            <a:off x="623888" y="4511709"/>
            <a:ext cx="2478156" cy="702365"/>
          </a:xfrm>
        </p:spPr>
        <p:txBody>
          <a:bodyPr anchor="ctr">
            <a:normAutofit/>
          </a:bodyPr>
          <a:lstStyle>
            <a:lvl1pPr marL="0" indent="0" algn="ctr">
              <a:buNone/>
              <a:defRPr sz="2800" b="1">
                <a:solidFill>
                  <a:schemeClr val="bg1"/>
                </a:solidFill>
                <a:latin typeface="+mn-lt"/>
                <a:ea typeface="Bradley Hand" charset="0"/>
                <a:cs typeface="Bradley Hand"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2" name="Rectangle 11"/>
          <p:cNvSpPr/>
          <p:nvPr userDrawn="1"/>
        </p:nvSpPr>
        <p:spPr>
          <a:xfrm flipV="1">
            <a:off x="0" y="6396011"/>
            <a:ext cx="9144000" cy="461989"/>
          </a:xfrm>
          <a:prstGeom prst="rect">
            <a:avLst/>
          </a:prstGeom>
          <a:solidFill>
            <a:srgbClr val="F67C2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userDrawn="1"/>
        </p:nvSpPr>
        <p:spPr>
          <a:xfrm>
            <a:off x="6903936" y="6425713"/>
            <a:ext cx="1494646" cy="399011"/>
          </a:xfrm>
          <a:prstGeom prst="roundRect">
            <a:avLst/>
          </a:prstGeom>
          <a:solidFill>
            <a:srgbClr val="D46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userDrawn="1"/>
        </p:nvSpPr>
        <p:spPr>
          <a:xfrm>
            <a:off x="623888" y="6425713"/>
            <a:ext cx="1729047" cy="400110"/>
          </a:xfrm>
          <a:prstGeom prst="rect">
            <a:avLst/>
          </a:prstGeom>
          <a:noFill/>
        </p:spPr>
        <p:txBody>
          <a:bodyPr wrap="square" rtlCol="0">
            <a:spAutoFit/>
          </a:bodyPr>
          <a:lstStyle/>
          <a:p>
            <a:pPr algn="ctr"/>
            <a:r>
              <a:rPr lang="en-US" sz="2000" dirty="0">
                <a:solidFill>
                  <a:schemeClr val="bg1"/>
                </a:solidFill>
              </a:rPr>
              <a:t>Care</a:t>
            </a:r>
          </a:p>
        </p:txBody>
      </p:sp>
      <p:sp>
        <p:nvSpPr>
          <p:cNvPr id="7" name="TextBox 6"/>
          <p:cNvSpPr txBox="1"/>
          <p:nvPr userDrawn="1"/>
        </p:nvSpPr>
        <p:spPr>
          <a:xfrm>
            <a:off x="3702714" y="6425713"/>
            <a:ext cx="1729047" cy="400110"/>
          </a:xfrm>
          <a:prstGeom prst="rect">
            <a:avLst/>
          </a:prstGeom>
          <a:noFill/>
        </p:spPr>
        <p:txBody>
          <a:bodyPr wrap="square" rtlCol="0">
            <a:spAutoFit/>
          </a:bodyPr>
          <a:lstStyle/>
          <a:p>
            <a:pPr algn="ctr"/>
            <a:r>
              <a:rPr lang="en-US" sz="2000">
                <a:solidFill>
                  <a:schemeClr val="bg1"/>
                </a:solidFill>
              </a:rPr>
              <a:t>Empowerment</a:t>
            </a:r>
            <a:endParaRPr lang="en-US" sz="2000" dirty="0">
              <a:solidFill>
                <a:schemeClr val="bg1"/>
              </a:solidFill>
            </a:endParaRPr>
          </a:p>
        </p:txBody>
      </p:sp>
      <p:sp>
        <p:nvSpPr>
          <p:cNvPr id="8" name="TextBox 7"/>
          <p:cNvSpPr txBox="1"/>
          <p:nvPr userDrawn="1"/>
        </p:nvSpPr>
        <p:spPr>
          <a:xfrm>
            <a:off x="6830054" y="6425713"/>
            <a:ext cx="1729047" cy="400110"/>
          </a:xfrm>
          <a:prstGeom prst="rect">
            <a:avLst/>
          </a:prstGeom>
          <a:noFill/>
        </p:spPr>
        <p:txBody>
          <a:bodyPr wrap="square" rtlCol="0">
            <a:spAutoFit/>
          </a:bodyPr>
          <a:lstStyle/>
          <a:p>
            <a:pPr algn="ctr"/>
            <a:r>
              <a:rPr lang="en-US" sz="2000" dirty="0">
                <a:solidFill>
                  <a:schemeClr val="bg1"/>
                </a:solidFill>
              </a:rPr>
              <a:t>Education</a:t>
            </a:r>
          </a:p>
        </p:txBody>
      </p:sp>
    </p:spTree>
    <p:extLst>
      <p:ext uri="{BB962C8B-B14F-4D97-AF65-F5344CB8AC3E}">
        <p14:creationId xmlns="" xmlns:p14="http://schemas.microsoft.com/office/powerpoint/2010/main" val="792663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CFFB69-F952-F94C-A177-596352086F68}" type="datetimeFigureOut">
              <a:rPr lang="en-US" smtClean="0"/>
              <a:pPr/>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229EC-8300-9E43-BF77-AE47824EC816}" type="slidenum">
              <a:rPr lang="en-US" smtClean="0"/>
              <a:pPr/>
              <a:t>‹#›</a:t>
            </a:fld>
            <a:endParaRPr lang="en-US"/>
          </a:p>
        </p:txBody>
      </p:sp>
    </p:spTree>
    <p:extLst>
      <p:ext uri="{BB962C8B-B14F-4D97-AF65-F5344CB8AC3E}">
        <p14:creationId xmlns="" xmlns:p14="http://schemas.microsoft.com/office/powerpoint/2010/main" val="15980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lgn="ctr">
              <a:defRPr>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solidFill>
            <a:srgbClr val="A770B2"/>
          </a:solidFill>
        </p:spPr>
        <p:txBody>
          <a:bodyPr anchor="ctr"/>
          <a:lstStyle>
            <a:lvl1pPr marL="0" indent="0" algn="ctr">
              <a:buNone/>
              <a:defRPr sz="2400" b="1">
                <a:solidFill>
                  <a:schemeClr val="bg1"/>
                </a:solidFill>
                <a:latin typeface="Bradley Hand" charset="0"/>
                <a:ea typeface="Bradley Hand" charset="0"/>
                <a:cs typeface="Bradley Hand"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a:solidFill>
            <a:srgbClr val="A770B2">
              <a:alpha val="16000"/>
            </a:srgbClr>
          </a:solidFill>
        </p:spPr>
        <p:txBody>
          <a:bodyPr>
            <a:normAutofit/>
          </a:bodyPr>
          <a:lstStyle>
            <a:lvl1pPr marL="228600" indent="-228600">
              <a:lnSpc>
                <a:spcPct val="100000"/>
              </a:lnSpc>
              <a:spcAft>
                <a:spcPts val="600"/>
              </a:spcAft>
              <a:buClr>
                <a:srgbClr val="A770B2"/>
              </a:buClr>
              <a:buFont typeface="Courier New" charset="0"/>
              <a:buChar char="o"/>
              <a:defRPr sz="2400"/>
            </a:lvl1pPr>
            <a:lvl2pPr>
              <a:lnSpc>
                <a:spcPct val="100000"/>
              </a:lnSpc>
              <a:spcAft>
                <a:spcPts val="600"/>
              </a:spcAft>
              <a:buClr>
                <a:srgbClr val="9BCE65"/>
              </a:buClr>
              <a:defRPr sz="2000"/>
            </a:lvl2pPr>
            <a:lvl3pPr>
              <a:lnSpc>
                <a:spcPct val="100000"/>
              </a:lnSpc>
              <a:spcAft>
                <a:spcPts val="600"/>
              </a:spcAft>
              <a:buClr>
                <a:srgbClr val="F67C2E"/>
              </a:buClr>
              <a:defRPr sz="1800"/>
            </a:lvl3pPr>
            <a:lvl4pPr>
              <a:lnSpc>
                <a:spcPct val="100000"/>
              </a:lnSpc>
              <a:spcAft>
                <a:spcPts val="600"/>
              </a:spcAft>
              <a:defRPr sz="1600"/>
            </a:lvl4pPr>
            <a:lvl5pPr>
              <a:lnSpc>
                <a:spcPct val="100000"/>
              </a:lnSpc>
              <a:spcAft>
                <a:spcPts val="6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a:solidFill>
            <a:srgbClr val="F67C2E"/>
          </a:solidFill>
        </p:spPr>
        <p:txBody>
          <a:bodyPr anchor="ctr"/>
          <a:lstStyle>
            <a:lvl1pPr marL="0" indent="0" algn="ctr">
              <a:buNone/>
              <a:defRPr sz="2400" b="1">
                <a:solidFill>
                  <a:schemeClr val="bg1"/>
                </a:solidFill>
                <a:latin typeface="Bradley Hand" charset="0"/>
                <a:ea typeface="Bradley Hand" charset="0"/>
                <a:cs typeface="Bradley Hand"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solidFill>
            <a:srgbClr val="F67C2E">
              <a:alpha val="13000"/>
            </a:srgbClr>
          </a:solidFill>
        </p:spPr>
        <p:txBody>
          <a:bodyPr>
            <a:normAutofit/>
          </a:bodyPr>
          <a:lstStyle>
            <a:lvl1pPr marL="228600" indent="-228600">
              <a:lnSpc>
                <a:spcPct val="100000"/>
              </a:lnSpc>
              <a:spcAft>
                <a:spcPts val="600"/>
              </a:spcAft>
              <a:buClr>
                <a:srgbClr val="F67C2E"/>
              </a:buClr>
              <a:buFont typeface="Courier New" charset="0"/>
              <a:buChar char="o"/>
              <a:defRPr sz="2400"/>
            </a:lvl1pPr>
            <a:lvl2pPr>
              <a:lnSpc>
                <a:spcPct val="100000"/>
              </a:lnSpc>
              <a:spcAft>
                <a:spcPts val="600"/>
              </a:spcAft>
              <a:buClr>
                <a:srgbClr val="9BCE65"/>
              </a:buClr>
              <a:defRPr sz="2000"/>
            </a:lvl2pPr>
            <a:lvl3pPr>
              <a:lnSpc>
                <a:spcPct val="100000"/>
              </a:lnSpc>
              <a:spcAft>
                <a:spcPts val="600"/>
              </a:spcAft>
              <a:buClr>
                <a:srgbClr val="F67C2E"/>
              </a:buClr>
              <a:defRPr sz="1800"/>
            </a:lvl3pPr>
            <a:lvl4pPr>
              <a:lnSpc>
                <a:spcPct val="100000"/>
              </a:lnSpc>
              <a:spcAft>
                <a:spcPts val="600"/>
              </a:spcAft>
              <a:defRPr sz="1600"/>
            </a:lvl4pPr>
            <a:lvl5pPr>
              <a:lnSpc>
                <a:spcPct val="100000"/>
              </a:lnSpc>
              <a:spcAft>
                <a:spcPts val="6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FCFFB69-F952-F94C-A177-596352086F68}" type="datetimeFigureOut">
              <a:rPr lang="en-US" smtClean="0"/>
              <a:pPr/>
              <a:t>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4229EC-8300-9E43-BF77-AE47824EC816}" type="slidenum">
              <a:rPr lang="en-US" smtClean="0"/>
              <a:pPr/>
              <a:t>‹#›</a:t>
            </a:fld>
            <a:endParaRPr lang="en-US"/>
          </a:p>
        </p:txBody>
      </p:sp>
      <p:pic>
        <p:nvPicPr>
          <p:cNvPr id="10" name="Picture 9"/>
          <p:cNvPicPr>
            <a:picLocks noChangeAspect="1"/>
          </p:cNvPicPr>
          <p:nvPr userDrawn="1"/>
        </p:nvPicPr>
        <p:blipFill rotWithShape="1">
          <a:blip r:embed="rId2">
            <a:alphaModFix amt="13000"/>
            <a:extLst>
              <a:ext uri="{28A0092B-C50C-407E-A947-70E740481C1C}">
                <a14:useLocalDpi xmlns="" xmlns:a14="http://schemas.microsoft.com/office/drawing/2010/main" val="0"/>
              </a:ext>
            </a:extLst>
          </a:blip>
          <a:srcRect l="47761" r="-974"/>
          <a:stretch/>
        </p:blipFill>
        <p:spPr>
          <a:xfrm>
            <a:off x="2530" y="0"/>
            <a:ext cx="1150409" cy="1682360"/>
          </a:xfrm>
          <a:prstGeom prst="rect">
            <a:avLst/>
          </a:prstGeom>
        </p:spPr>
      </p:pic>
    </p:spTree>
    <p:extLst>
      <p:ext uri="{BB962C8B-B14F-4D97-AF65-F5344CB8AC3E}">
        <p14:creationId xmlns="" xmlns:p14="http://schemas.microsoft.com/office/powerpoint/2010/main" val="1538631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alphaModFix amt="13000"/>
            <a:extLst>
              <a:ext uri="{28A0092B-C50C-407E-A947-70E740481C1C}">
                <a14:useLocalDpi xmlns="" xmlns:a14="http://schemas.microsoft.com/office/drawing/2010/main" val="0"/>
              </a:ext>
            </a:extLst>
          </a:blip>
          <a:srcRect l="47761" r="-974"/>
          <a:stretch/>
        </p:blipFill>
        <p:spPr>
          <a:xfrm>
            <a:off x="2530" y="0"/>
            <a:ext cx="1150409" cy="1682360"/>
          </a:xfrm>
          <a:prstGeom prst="rect">
            <a:avLst/>
          </a:prstGeom>
        </p:spPr>
      </p:pic>
      <p:sp>
        <p:nvSpPr>
          <p:cNvPr id="2" name="Title 1"/>
          <p:cNvSpPr>
            <a:spLocks noGrp="1"/>
          </p:cNvSpPr>
          <p:nvPr>
            <p:ph type="title"/>
          </p:nvPr>
        </p:nvSpPr>
        <p:spPr/>
        <p:txBody>
          <a:bodyPr>
            <a:normAutofit/>
          </a:bodyPr>
          <a:lstStyle>
            <a:lvl1pPr algn="ctr">
              <a:defRPr sz="4800">
                <a:latin typeface="+mn-l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CFFB69-F952-F94C-A177-596352086F68}" type="datetimeFigureOut">
              <a:rPr lang="en-US" smtClean="0"/>
              <a:pPr/>
              <a:t>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4229EC-8300-9E43-BF77-AE47824EC816}" type="slidenum">
              <a:rPr lang="en-US" smtClean="0"/>
              <a:pPr/>
              <a:t>‹#›</a:t>
            </a:fld>
            <a:endParaRPr lang="en-US"/>
          </a:p>
        </p:txBody>
      </p:sp>
    </p:spTree>
    <p:extLst>
      <p:ext uri="{BB962C8B-B14F-4D97-AF65-F5344CB8AC3E}">
        <p14:creationId xmlns="" xmlns:p14="http://schemas.microsoft.com/office/powerpoint/2010/main" val="1932489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FFB69-F952-F94C-A177-596352086F68}" type="datetimeFigureOut">
              <a:rPr lang="en-US" smtClean="0"/>
              <a:pPr/>
              <a:t>2/14/2017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4229EC-8300-9E43-BF77-AE47824EC816}" type="slidenum">
              <a:rPr lang="en-US" smtClean="0"/>
              <a:pPr/>
              <a:t>‹#›</a:t>
            </a:fld>
            <a:endParaRPr lang="en-US"/>
          </a:p>
        </p:txBody>
      </p:sp>
    </p:spTree>
    <p:extLst>
      <p:ext uri="{BB962C8B-B14F-4D97-AF65-F5344CB8AC3E}">
        <p14:creationId xmlns="" xmlns:p14="http://schemas.microsoft.com/office/powerpoint/2010/main" val="803559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FFB69-F952-F94C-A177-596352086F68}" type="datetimeFigureOut">
              <a:rPr lang="en-US" smtClean="0"/>
              <a:pPr/>
              <a:t>2/14/2017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229EC-8300-9E43-BF77-AE47824EC816}" type="slidenum">
              <a:rPr lang="en-US" smtClean="0"/>
              <a:pPr/>
              <a:t>‹#›</a:t>
            </a:fld>
            <a:endParaRPr lang="en-US"/>
          </a:p>
        </p:txBody>
      </p:sp>
    </p:spTree>
    <p:extLst>
      <p:ext uri="{BB962C8B-B14F-4D97-AF65-F5344CB8AC3E}">
        <p14:creationId xmlns="" xmlns:p14="http://schemas.microsoft.com/office/powerpoint/2010/main" val="1372376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11.xml"/><Relationship Id="rId5" Type="http://schemas.openxmlformats.org/officeDocument/2006/relationships/image" Target="../media/image1.png"/><Relationship Id="rId4" Type="http://schemas.openxmlformats.org/officeDocument/2006/relationships/hyperlink" Target="http://www.camh.ca/"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9.png"/><Relationship Id="rId4" Type="http://schemas.openxmlformats.org/officeDocument/2006/relationships/hyperlink" Target="http://www.schizophrenia.on.ca/"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schizophrenia.on.ca/" TargetMode="Externa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0.gif"/></Relationships>
</file>

<file path=ppt/slides/_rels/slide13.xml.rels><?xml version="1.0" encoding="UTF-8" standalone="yes"?>
<Relationships xmlns="http://schemas.openxmlformats.org/package/2006/relationships"><Relationship Id="rId3" Type="http://schemas.openxmlformats.org/officeDocument/2006/relationships/hyperlink" Target="http://www.schizophrenia.on.ca/" TargetMode="External"/><Relationship Id="rId2" Type="http://schemas.openxmlformats.org/officeDocument/2006/relationships/slideLayout" Target="../slideLayouts/slideLayout8.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hyperlink" Target="http://www.schizophrenia.ab.ca/" TargetMode="Externa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8" Type="http://schemas.openxmlformats.org/officeDocument/2006/relationships/hyperlink" Target="http://www.nami.org/" TargetMode="External"/><Relationship Id="rId3" Type="http://schemas.openxmlformats.org/officeDocument/2006/relationships/notesSlide" Target="../notesSlides/notesSlide8.xml"/><Relationship Id="rId7" Type="http://schemas.openxmlformats.org/officeDocument/2006/relationships/hyperlink" Target="http://www.hc-sc.gc.ca/" TargetMode="Externa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hyperlink" Target="http://www.mentalhealthcommission.ca/" TargetMode="External"/><Relationship Id="rId5" Type="http://schemas.openxmlformats.org/officeDocument/2006/relationships/hyperlink" Target="http://www.cmha.ca/" TargetMode="External"/><Relationship Id="rId4" Type="http://schemas.openxmlformats.org/officeDocument/2006/relationships/hyperlink" Target="http://www.schizophrenia.ca/" TargetMode="External"/><Relationship Id="rId9" Type="http://schemas.openxmlformats.org/officeDocument/2006/relationships/hyperlink" Target="http://www.sardaa.org/"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9.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hyperlink" Target="http://www.bcss.org/" TargetMode="External"/><Relationship Id="rId4" Type="http://schemas.openxmlformats.org/officeDocument/2006/relationships/hyperlink" Target="http://www.camh.ca/"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hyperlink" Target="http://www.schizophrenia.on.ca/" TargetMode="Externa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www.schizophrenia.ab.ca/" TargetMode="Externa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34.xml"/><Relationship Id="rId4" Type="http://schemas.openxmlformats.org/officeDocument/2006/relationships/image" Target="../media/image10.gif"/></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5.jpeg"/><Relationship Id="rId4" Type="http://schemas.openxmlformats.org/officeDocument/2006/relationships/hyperlink" Target="http://www.schizophrenia.on.ca/" TargetMode="External"/></Relationships>
</file>

<file path=ppt/slides/_rels/slide40.xml.rels><?xml version="1.0" encoding="UTF-8" standalone="yes"?>
<Relationships xmlns="http://schemas.openxmlformats.org/package/2006/relationships"><Relationship Id="rId8" Type="http://schemas.openxmlformats.org/officeDocument/2006/relationships/hyperlink" Target="http://www.hc-sc.gc.ca/" TargetMode="External"/><Relationship Id="rId3" Type="http://schemas.openxmlformats.org/officeDocument/2006/relationships/notesSlide" Target="../notesSlides/notesSlide19.xml"/><Relationship Id="rId7" Type="http://schemas.openxmlformats.org/officeDocument/2006/relationships/hyperlink" Target="http://www.mentalhealthcommission.ca/" TargetMode="External"/><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hyperlink" Target="http://www.cmha.ca/" TargetMode="External"/><Relationship Id="rId5" Type="http://schemas.openxmlformats.org/officeDocument/2006/relationships/hyperlink" Target="http://www.schizophrenia.ca/" TargetMode="External"/><Relationship Id="rId10" Type="http://schemas.openxmlformats.org/officeDocument/2006/relationships/hyperlink" Target="http://www.sardaa.org/" TargetMode="External"/><Relationship Id="rId4" Type="http://schemas.openxmlformats.org/officeDocument/2006/relationships/hyperlink" Target="http://www.schizophrenia.on.ca/" TargetMode="External"/><Relationship Id="rId9" Type="http://schemas.openxmlformats.org/officeDocument/2006/relationships/hyperlink" Target="http://www.nami.org/"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18.jpeg"/></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9.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44.xml"/><Relationship Id="rId4" Type="http://schemas.openxmlformats.org/officeDocument/2006/relationships/image" Target="../media/image2.emf"/></Relationships>
</file>

<file path=ppt/slides/_rels/slide44.xml.rels><?xml version="1.0" encoding="UTF-8" standalone="yes"?>
<Relationships xmlns="http://schemas.openxmlformats.org/package/2006/relationships"><Relationship Id="rId3" Type="http://schemas.openxmlformats.org/officeDocument/2006/relationships/hyperlink" Target="http://www.camh.ca/" TargetMode="Externa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image" Target="../media/image7.jpeg"/><Relationship Id="rId4" Type="http://schemas.openxmlformats.org/officeDocument/2006/relationships/hyperlink" Target="http://www.schizophrenia.on.ca/"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6.jpeg"/><Relationship Id="rId4" Type="http://schemas.openxmlformats.org/officeDocument/2006/relationships/hyperlink" Target="http://www.schizophrenia.on.ca/" TargetMode="Externa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hyperlink" Target="http://www.heretohelp.bc.ca/" TargetMode="Externa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hyperlink" Target="http://www.camh.ca/" TargetMode="Externa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57.xml"/><Relationship Id="rId4" Type="http://schemas.openxmlformats.org/officeDocument/2006/relationships/hyperlink" Target="http://www.everydayhealth.com/"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www.nami.org/" TargetMode="External"/><Relationship Id="rId3" Type="http://schemas.openxmlformats.org/officeDocument/2006/relationships/notesSlide" Target="../notesSlides/notesSlide29.xml"/><Relationship Id="rId7" Type="http://schemas.openxmlformats.org/officeDocument/2006/relationships/hyperlink" Target="http://www.hc-sc.gc.ca/" TargetMode="External"/><Relationship Id="rId2" Type="http://schemas.openxmlformats.org/officeDocument/2006/relationships/slideLayout" Target="../slideLayouts/slideLayout2.xml"/><Relationship Id="rId1" Type="http://schemas.openxmlformats.org/officeDocument/2006/relationships/tags" Target="../tags/tag58.xml"/><Relationship Id="rId6" Type="http://schemas.openxmlformats.org/officeDocument/2006/relationships/hyperlink" Target="http://www.mentalhealthcommission.ca/" TargetMode="External"/><Relationship Id="rId5" Type="http://schemas.openxmlformats.org/officeDocument/2006/relationships/hyperlink" Target="http://www.cmha.ca/" TargetMode="External"/><Relationship Id="rId4" Type="http://schemas.openxmlformats.org/officeDocument/2006/relationships/hyperlink" Target="http://www.schizophrenia.ca/" TargetMode="External"/><Relationship Id="rId9" Type="http://schemas.openxmlformats.org/officeDocument/2006/relationships/hyperlink" Target="http://www.sardaa.org/" TargetMode="Externa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image" Target="../media/image11.png"/></Relationships>
</file>

<file path=ppt/slides/_rels/slide5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9.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3" Type="http://schemas.openxmlformats.org/officeDocument/2006/relationships/hyperlink" Target="http://www.schizophrenia.ca/" TargetMode="Externa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hyperlink" Target="http://www.schizophrenia.on.ca/"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hyperlink" Target="http://www.schizophrenia.ab.ca/" TargetMode="Externa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hyperlink" Target="http://www.schizophrenia.on.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4256752"/>
            <a:ext cx="12192000" cy="1431781"/>
          </a:xfrm>
        </p:spPr>
        <p:txBody>
          <a:bodyPr>
            <a:normAutofit/>
          </a:bodyPr>
          <a:lstStyle/>
          <a:p>
            <a:r>
              <a:rPr lang="en-US" sz="4000" dirty="0"/>
              <a:t>IMAGINE</a:t>
            </a:r>
            <a:endParaRPr lang="en-US" sz="5400" dirty="0"/>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23391" y="281609"/>
            <a:ext cx="5897217" cy="4589155"/>
          </a:xfrm>
          <a:prstGeom prst="rect">
            <a:avLst/>
          </a:prstGeom>
        </p:spPr>
      </p:pic>
      <p:sp>
        <p:nvSpPr>
          <p:cNvPr id="6" name="Rectangle 5"/>
          <p:cNvSpPr/>
          <p:nvPr/>
        </p:nvSpPr>
        <p:spPr>
          <a:xfrm>
            <a:off x="1" y="5897216"/>
            <a:ext cx="9144000" cy="960783"/>
          </a:xfrm>
          <a:prstGeom prst="rect">
            <a:avLst/>
          </a:prstGeom>
          <a:solidFill>
            <a:srgbClr val="F67C2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p:cNvSpPr>
            <a:spLocks noGrp="1"/>
          </p:cNvSpPr>
          <p:nvPr>
            <p:ph type="subTitle" idx="1"/>
          </p:nvPr>
        </p:nvSpPr>
        <p:spPr>
          <a:xfrm>
            <a:off x="-1484243" y="5876242"/>
            <a:ext cx="12192000" cy="1019839"/>
          </a:xfrm>
        </p:spPr>
        <p:txBody>
          <a:bodyPr>
            <a:normAutofit/>
          </a:bodyPr>
          <a:lstStyle/>
          <a:p>
            <a:r>
              <a:rPr lang="en-US" sz="2800" b="1" dirty="0">
                <a:solidFill>
                  <a:schemeClr val="bg1"/>
                </a:solidFill>
                <a:latin typeface="Bradley Hand ITC" panose="03070402050302030203" pitchFamily="66" charset="0"/>
              </a:rPr>
              <a:t>Providing support for your loved one with schizophrenia</a:t>
            </a:r>
          </a:p>
        </p:txBody>
      </p:sp>
    </p:spTree>
    <p:custDataLst>
      <p:tags r:id="rId1"/>
    </p:custDataLst>
    <p:extLst>
      <p:ext uri="{BB962C8B-B14F-4D97-AF65-F5344CB8AC3E}">
        <p14:creationId xmlns="" xmlns:p14="http://schemas.microsoft.com/office/powerpoint/2010/main" val="602582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What Can We Expect When My Loved One Has an Episode?</a:t>
            </a:r>
          </a:p>
        </p:txBody>
      </p:sp>
      <p:sp>
        <p:nvSpPr>
          <p:cNvPr id="4" name="TextBox 3"/>
          <p:cNvSpPr txBox="1"/>
          <p:nvPr/>
        </p:nvSpPr>
        <p:spPr>
          <a:xfrm>
            <a:off x="0" y="6611779"/>
            <a:ext cx="3544560" cy="246221"/>
          </a:xfrm>
          <a:prstGeom prst="rect">
            <a:avLst/>
          </a:prstGeom>
          <a:noFill/>
        </p:spPr>
        <p:txBody>
          <a:bodyPr wrap="none" rtlCol="0" anchor="b" anchorCtr="0">
            <a:spAutoFit/>
          </a:bodyPr>
          <a:lstStyle/>
          <a:p>
            <a:r>
              <a:rPr lang="en-CA" sz="1000" dirty="0"/>
              <a:t>Source: Centre for Addiction and Mental Health: </a:t>
            </a:r>
            <a:r>
              <a:rPr lang="en-CA" sz="1000" dirty="0">
                <a:hlinkClick r:id="rId4"/>
              </a:rPr>
              <a:t>www.camh.ca/</a:t>
            </a:r>
            <a:r>
              <a:rPr lang="en-CA" sz="1000" dirty="0"/>
              <a:t> </a:t>
            </a:r>
          </a:p>
        </p:txBody>
      </p:sp>
      <p:sp>
        <p:nvSpPr>
          <p:cNvPr id="5" name="Rounded Rectangle 4"/>
          <p:cNvSpPr/>
          <p:nvPr/>
        </p:nvSpPr>
        <p:spPr>
          <a:xfrm>
            <a:off x="94212" y="1812200"/>
            <a:ext cx="2881745" cy="864524"/>
          </a:xfrm>
          <a:prstGeom prst="roundRect">
            <a:avLst/>
          </a:prstGeom>
          <a:solidFill>
            <a:srgbClr val="A77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bg1"/>
                </a:solidFill>
                <a:latin typeface="Bradley Hand ITC" panose="03070402050302030203" pitchFamily="66" charset="0"/>
                <a:ea typeface="Bradley Hand" charset="0"/>
                <a:cs typeface="Bradley Hand" charset="0"/>
              </a:rPr>
              <a:t>Beginning</a:t>
            </a:r>
            <a:r>
              <a:rPr lang="en-CA" dirty="0">
                <a:solidFill>
                  <a:schemeClr val="bg1"/>
                </a:solidFill>
                <a:latin typeface="Bradley Hand ITC" panose="03070402050302030203" pitchFamily="66" charset="0"/>
              </a:rPr>
              <a:t/>
            </a:r>
            <a:br>
              <a:rPr lang="en-CA" dirty="0">
                <a:solidFill>
                  <a:schemeClr val="bg1"/>
                </a:solidFill>
                <a:latin typeface="Bradley Hand ITC" panose="03070402050302030203" pitchFamily="66" charset="0"/>
              </a:rPr>
            </a:br>
            <a:r>
              <a:rPr lang="en-CA" dirty="0">
                <a:solidFill>
                  <a:schemeClr val="bg1"/>
                </a:solidFill>
              </a:rPr>
              <a:t>(prodromal phase)</a:t>
            </a:r>
          </a:p>
        </p:txBody>
      </p:sp>
      <p:sp>
        <p:nvSpPr>
          <p:cNvPr id="6" name="Rounded Rectangle 5"/>
          <p:cNvSpPr/>
          <p:nvPr/>
        </p:nvSpPr>
        <p:spPr>
          <a:xfrm>
            <a:off x="3114501" y="1812200"/>
            <a:ext cx="2881745" cy="864524"/>
          </a:xfrm>
          <a:prstGeom prst="roundRect">
            <a:avLst/>
          </a:prstGeom>
          <a:solidFill>
            <a:srgbClr val="9BC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bg1"/>
                </a:solidFill>
                <a:latin typeface="Bradley Hand ITC" panose="03070402050302030203" pitchFamily="66" charset="0"/>
                <a:ea typeface="Bradley Hand" charset="0"/>
                <a:cs typeface="Bradley Hand" charset="0"/>
              </a:rPr>
              <a:t>Active illness</a:t>
            </a:r>
          </a:p>
          <a:p>
            <a:pPr algn="ctr"/>
            <a:r>
              <a:rPr lang="en-CA" dirty="0">
                <a:solidFill>
                  <a:schemeClr val="bg1"/>
                </a:solidFill>
              </a:rPr>
              <a:t> (psychotic episode)</a:t>
            </a:r>
          </a:p>
        </p:txBody>
      </p:sp>
      <p:sp>
        <p:nvSpPr>
          <p:cNvPr id="7" name="Rounded Rectangle 6"/>
          <p:cNvSpPr/>
          <p:nvPr/>
        </p:nvSpPr>
        <p:spPr>
          <a:xfrm>
            <a:off x="6134790" y="1812200"/>
            <a:ext cx="2881745" cy="864524"/>
          </a:xfrm>
          <a:prstGeom prst="roundRect">
            <a:avLst/>
          </a:prstGeom>
          <a:solidFill>
            <a:srgbClr val="F67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bg1"/>
                </a:solidFill>
                <a:latin typeface="Bradley Hand ITC" panose="03070402050302030203" pitchFamily="66" charset="0"/>
                <a:ea typeface="Bradley Hand" charset="0"/>
                <a:cs typeface="Bradley Hand" charset="0"/>
              </a:rPr>
              <a:t>Residual phase</a:t>
            </a:r>
          </a:p>
        </p:txBody>
      </p:sp>
      <p:sp>
        <p:nvSpPr>
          <p:cNvPr id="8" name="Rectangle 7"/>
          <p:cNvSpPr/>
          <p:nvPr/>
        </p:nvSpPr>
        <p:spPr>
          <a:xfrm>
            <a:off x="94212" y="2768139"/>
            <a:ext cx="2865119" cy="3524596"/>
          </a:xfrm>
          <a:prstGeom prst="rect">
            <a:avLst/>
          </a:prstGeom>
          <a:solidFill>
            <a:srgbClr val="A770B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2563" indent="-182563">
              <a:buClr>
                <a:srgbClr val="A770B2"/>
              </a:buClr>
              <a:buFont typeface="Courier New" charset="0"/>
              <a:buChar char="o"/>
            </a:pPr>
            <a:r>
              <a:rPr lang="en-CA" dirty="0">
                <a:solidFill>
                  <a:schemeClr val="tx1"/>
                </a:solidFill>
              </a:rPr>
              <a:t>Loss of interest in usual activities</a:t>
            </a:r>
          </a:p>
          <a:p>
            <a:pPr marL="182563" indent="-182563">
              <a:buClr>
                <a:srgbClr val="A770B2"/>
              </a:buClr>
              <a:buFont typeface="Courier New" charset="0"/>
              <a:buChar char="o"/>
            </a:pPr>
            <a:r>
              <a:rPr lang="en-CA" dirty="0">
                <a:solidFill>
                  <a:schemeClr val="tx1"/>
                </a:solidFill>
              </a:rPr>
              <a:t>Withdrawal from friends and family</a:t>
            </a:r>
          </a:p>
          <a:p>
            <a:pPr marL="182563" indent="-182563">
              <a:buClr>
                <a:srgbClr val="A770B2"/>
              </a:buClr>
              <a:buFont typeface="Courier New" charset="0"/>
              <a:buChar char="o"/>
            </a:pPr>
            <a:r>
              <a:rPr lang="en-CA" dirty="0">
                <a:solidFill>
                  <a:schemeClr val="tx1"/>
                </a:solidFill>
              </a:rPr>
              <a:t>Confusion</a:t>
            </a:r>
          </a:p>
          <a:p>
            <a:pPr marL="182563" indent="-182563">
              <a:buClr>
                <a:srgbClr val="A770B2"/>
              </a:buClr>
              <a:buFont typeface="Courier New" charset="0"/>
              <a:buChar char="o"/>
            </a:pPr>
            <a:r>
              <a:rPr lang="en-CA" dirty="0">
                <a:solidFill>
                  <a:schemeClr val="tx1"/>
                </a:solidFill>
              </a:rPr>
              <a:t>Trouble concentrating</a:t>
            </a:r>
          </a:p>
          <a:p>
            <a:pPr marL="182563" indent="-182563">
              <a:buClr>
                <a:srgbClr val="A770B2"/>
              </a:buClr>
              <a:buFont typeface="Courier New" charset="0"/>
              <a:buChar char="o"/>
            </a:pPr>
            <a:r>
              <a:rPr lang="en-CA" dirty="0">
                <a:solidFill>
                  <a:schemeClr val="tx1"/>
                </a:solidFill>
              </a:rPr>
              <a:t>Feeling listless and apathetic</a:t>
            </a:r>
          </a:p>
          <a:p>
            <a:pPr marL="182563" indent="-182563">
              <a:buClr>
                <a:srgbClr val="A770B2"/>
              </a:buClr>
              <a:buFont typeface="Courier New" charset="0"/>
              <a:buChar char="o"/>
            </a:pPr>
            <a:r>
              <a:rPr lang="en-CA" dirty="0">
                <a:solidFill>
                  <a:schemeClr val="tx1"/>
                </a:solidFill>
              </a:rPr>
              <a:t>Prefer to spend most of their days alone</a:t>
            </a:r>
          </a:p>
          <a:p>
            <a:pPr marL="182563" indent="-182563">
              <a:buClr>
                <a:srgbClr val="A770B2"/>
              </a:buClr>
              <a:buFont typeface="Courier New" charset="0"/>
              <a:buChar char="o"/>
            </a:pPr>
            <a:r>
              <a:rPr lang="en-CA" dirty="0">
                <a:solidFill>
                  <a:schemeClr val="tx1"/>
                </a:solidFill>
              </a:rPr>
              <a:t>Preoccupation with religion or philosophy</a:t>
            </a:r>
          </a:p>
        </p:txBody>
      </p:sp>
      <p:sp>
        <p:nvSpPr>
          <p:cNvPr id="10" name="Rectangle 9"/>
          <p:cNvSpPr/>
          <p:nvPr/>
        </p:nvSpPr>
        <p:spPr>
          <a:xfrm>
            <a:off x="3114501" y="2768139"/>
            <a:ext cx="2865119" cy="3524596"/>
          </a:xfrm>
          <a:prstGeom prst="rect">
            <a:avLst/>
          </a:prstGeom>
          <a:solidFill>
            <a:srgbClr val="9BCE65">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2250" indent="-222250">
              <a:buClr>
                <a:srgbClr val="9BCE65"/>
              </a:buClr>
              <a:buFont typeface="Courier New" charset="0"/>
              <a:buChar char="o"/>
            </a:pPr>
            <a:r>
              <a:rPr lang="en-CA" dirty="0">
                <a:solidFill>
                  <a:schemeClr val="tx1"/>
                </a:solidFill>
              </a:rPr>
              <a:t>Continuation of prodromal symptoms, plus...</a:t>
            </a:r>
          </a:p>
          <a:p>
            <a:pPr marL="222250" indent="-222250">
              <a:buClr>
                <a:srgbClr val="9BCE65"/>
              </a:buClr>
              <a:buFont typeface="Courier New" charset="0"/>
              <a:buChar char="o"/>
            </a:pPr>
            <a:r>
              <a:rPr lang="en-CA" dirty="0">
                <a:solidFill>
                  <a:schemeClr val="tx1"/>
                </a:solidFill>
              </a:rPr>
              <a:t>Delusions</a:t>
            </a:r>
          </a:p>
          <a:p>
            <a:pPr marL="222250" indent="-222250">
              <a:buClr>
                <a:srgbClr val="9BCE65"/>
              </a:buClr>
              <a:buFont typeface="Courier New" charset="0"/>
              <a:buChar char="o"/>
            </a:pPr>
            <a:r>
              <a:rPr lang="en-CA" dirty="0">
                <a:solidFill>
                  <a:schemeClr val="tx1"/>
                </a:solidFill>
              </a:rPr>
              <a:t>Hallucinations</a:t>
            </a:r>
          </a:p>
          <a:p>
            <a:pPr marL="222250" indent="-222250">
              <a:buClr>
                <a:srgbClr val="9BCE65"/>
              </a:buClr>
              <a:buFont typeface="Courier New" charset="0"/>
              <a:buChar char="o"/>
            </a:pPr>
            <a:r>
              <a:rPr lang="en-CA" dirty="0">
                <a:solidFill>
                  <a:schemeClr val="tx1"/>
                </a:solidFill>
              </a:rPr>
              <a:t>Marked distortions in thinking</a:t>
            </a:r>
          </a:p>
          <a:p>
            <a:pPr marL="222250" indent="-222250">
              <a:buClr>
                <a:srgbClr val="9BCE65"/>
              </a:buClr>
              <a:buFont typeface="Courier New" charset="0"/>
              <a:buChar char="o"/>
            </a:pPr>
            <a:r>
              <a:rPr lang="en-CA" dirty="0">
                <a:solidFill>
                  <a:schemeClr val="tx1"/>
                </a:solidFill>
              </a:rPr>
              <a:t>Disturbances in behaviour and feelings</a:t>
            </a:r>
          </a:p>
        </p:txBody>
      </p:sp>
      <p:sp>
        <p:nvSpPr>
          <p:cNvPr id="11" name="Rectangle 10"/>
          <p:cNvSpPr/>
          <p:nvPr/>
        </p:nvSpPr>
        <p:spPr>
          <a:xfrm>
            <a:off x="6134790" y="2768139"/>
            <a:ext cx="2865119" cy="3524596"/>
          </a:xfrm>
          <a:prstGeom prst="rect">
            <a:avLst/>
          </a:prstGeom>
          <a:solidFill>
            <a:srgbClr val="F67C2E">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2250" indent="-222250">
              <a:buClr>
                <a:srgbClr val="F67C2E"/>
              </a:buClr>
              <a:buFont typeface="Courier New" charset="0"/>
              <a:buChar char="o"/>
            </a:pPr>
            <a:r>
              <a:rPr lang="en-CA" dirty="0">
                <a:solidFill>
                  <a:schemeClr val="tx1"/>
                </a:solidFill>
              </a:rPr>
              <a:t>May be similar to the prodromal phase:</a:t>
            </a:r>
          </a:p>
          <a:p>
            <a:pPr marL="222250" indent="-222250">
              <a:buClr>
                <a:srgbClr val="F67C2E"/>
              </a:buClr>
              <a:buFont typeface="Courier New" charset="0"/>
              <a:buChar char="o"/>
            </a:pPr>
            <a:r>
              <a:rPr lang="en-CA" dirty="0">
                <a:solidFill>
                  <a:schemeClr val="tx1"/>
                </a:solidFill>
              </a:rPr>
              <a:t>Listlessness</a:t>
            </a:r>
          </a:p>
          <a:p>
            <a:pPr marL="222250" indent="-222250">
              <a:buClr>
                <a:srgbClr val="F67C2E"/>
              </a:buClr>
              <a:buFont typeface="Courier New" charset="0"/>
              <a:buChar char="o"/>
            </a:pPr>
            <a:r>
              <a:rPr lang="en-CA" dirty="0">
                <a:solidFill>
                  <a:schemeClr val="tx1"/>
                </a:solidFill>
              </a:rPr>
              <a:t>Trouble concentrating</a:t>
            </a:r>
          </a:p>
          <a:p>
            <a:pPr marL="222250" indent="-222250">
              <a:buClr>
                <a:srgbClr val="F67C2E"/>
              </a:buClr>
              <a:buFont typeface="Courier New" charset="0"/>
              <a:buChar char="o"/>
            </a:pPr>
            <a:r>
              <a:rPr lang="en-CA" dirty="0">
                <a:solidFill>
                  <a:schemeClr val="tx1"/>
                </a:solidFill>
              </a:rPr>
              <a:t>Withdrawal</a:t>
            </a:r>
          </a:p>
        </p:txBody>
      </p:sp>
      <p:pic>
        <p:nvPicPr>
          <p:cNvPr id="12" name="Picture 11"/>
          <p:cNvPicPr>
            <a:picLocks noChangeAspect="1"/>
          </p:cNvPicPr>
          <p:nvPr/>
        </p:nvPicPr>
        <p:blipFill rotWithShape="1">
          <a:blip r:embed="rId5">
            <a:alphaModFix amt="13000"/>
            <a:extLst>
              <a:ext uri="{28A0092B-C50C-407E-A947-70E740481C1C}">
                <a14:useLocalDpi xmlns="" xmlns:a14="http://schemas.microsoft.com/office/drawing/2010/main" val="0"/>
              </a:ext>
            </a:extLst>
          </a:blip>
          <a:srcRect l="47761" r="-974"/>
          <a:stretch/>
        </p:blipFill>
        <p:spPr>
          <a:xfrm>
            <a:off x="2530" y="0"/>
            <a:ext cx="1150409" cy="1682360"/>
          </a:xfrm>
          <a:prstGeom prst="rect">
            <a:avLst/>
          </a:prstGeom>
        </p:spPr>
      </p:pic>
    </p:spTree>
    <p:custDataLst>
      <p:tags r:id="rId1"/>
    </p:custDataLst>
    <p:extLst>
      <p:ext uri="{BB962C8B-B14F-4D97-AF65-F5344CB8AC3E}">
        <p14:creationId xmlns="" xmlns:p14="http://schemas.microsoft.com/office/powerpoint/2010/main" val="37746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2000"/>
                                        <p:tgtEl>
                                          <p:spTgt spid="8"/>
                                        </p:tgtEl>
                                      </p:cBhvr>
                                    </p:animEffect>
                                  </p:childTnLst>
                                </p:cTn>
                              </p:par>
                            </p:childTnLst>
                          </p:cTn>
                        </p:par>
                        <p:par>
                          <p:cTn id="11" fill="hold">
                            <p:stCondLst>
                              <p:cond delay="2000"/>
                            </p:stCondLst>
                            <p:childTnLst>
                              <p:par>
                                <p:cTn id="12" presetID="2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2000"/>
                                        <p:tgtEl>
                                          <p:spTgt spid="10"/>
                                        </p:tgtEl>
                                      </p:cBhvr>
                                    </p:animEffect>
                                  </p:childTnLst>
                                </p:cTn>
                              </p:par>
                            </p:childTnLst>
                          </p:cTn>
                        </p:par>
                        <p:par>
                          <p:cTn id="18" fill="hold">
                            <p:stCondLst>
                              <p:cond delay="4000"/>
                            </p:stCondLst>
                            <p:childTnLst>
                              <p:par>
                                <p:cTn id="19" presetID="22" presetClass="entr" presetSubtype="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600" dirty="0"/>
              <a:t>Schizophrenia Over Time:</a:t>
            </a:r>
            <a:br>
              <a:rPr lang="en-CA" sz="3600" dirty="0"/>
            </a:br>
            <a:r>
              <a:rPr lang="en-CA" sz="3600" b="1" dirty="0">
                <a:solidFill>
                  <a:srgbClr val="A770B2"/>
                </a:solidFill>
                <a:latin typeface="Bradley Hand ITC" panose="03070402050302030203" pitchFamily="66" charset="0"/>
                <a:ea typeface="Bradley Hand" charset="0"/>
                <a:cs typeface="Bradley Hand" charset="0"/>
              </a:rPr>
              <a:t>Each Person's Journey is Unique</a:t>
            </a:r>
          </a:p>
        </p:txBody>
      </p:sp>
      <p:sp>
        <p:nvSpPr>
          <p:cNvPr id="3" name="Content Placeholder 2"/>
          <p:cNvSpPr>
            <a:spLocks noGrp="1"/>
          </p:cNvSpPr>
          <p:nvPr>
            <p:ph idx="1"/>
          </p:nvPr>
        </p:nvSpPr>
        <p:spPr>
          <a:xfrm>
            <a:off x="461163" y="1975565"/>
            <a:ext cx="5832418" cy="4351338"/>
          </a:xfrm>
        </p:spPr>
        <p:txBody>
          <a:bodyPr>
            <a:noAutofit/>
          </a:bodyPr>
          <a:lstStyle/>
          <a:p>
            <a:r>
              <a:rPr lang="en-CA" sz="2400" dirty="0"/>
              <a:t>Some only experience one episode in their lifetime while others experience many</a:t>
            </a:r>
          </a:p>
          <a:p>
            <a:r>
              <a:rPr lang="en-CA" sz="2400" dirty="0"/>
              <a:t>Some experience long periods of wellness between psychotic episodes while others may experience psychotic episodes</a:t>
            </a:r>
            <a:br>
              <a:rPr lang="en-CA" sz="2400" dirty="0"/>
            </a:br>
            <a:r>
              <a:rPr lang="en-CA" sz="2400" dirty="0"/>
              <a:t>that last a long time</a:t>
            </a:r>
          </a:p>
          <a:p>
            <a:r>
              <a:rPr lang="en-CA" sz="2400" dirty="0"/>
              <a:t>Some people experience a psychotic episode without warning while others experience many early warning signs</a:t>
            </a:r>
          </a:p>
        </p:txBody>
      </p:sp>
      <p:sp>
        <p:nvSpPr>
          <p:cNvPr id="6" name="TextBox 5"/>
          <p:cNvSpPr txBox="1"/>
          <p:nvPr/>
        </p:nvSpPr>
        <p:spPr>
          <a:xfrm>
            <a:off x="0" y="6304002"/>
            <a:ext cx="3256020" cy="553998"/>
          </a:xfrm>
          <a:prstGeom prst="rect">
            <a:avLst/>
          </a:prstGeom>
          <a:noFill/>
        </p:spPr>
        <p:txBody>
          <a:bodyPr wrap="none" rtlCol="0" anchor="b" anchorCtr="0">
            <a:spAutoFit/>
          </a:bodyPr>
          <a:lstStyle/>
          <a:p>
            <a:r>
              <a:rPr lang="en-CA" sz="1000" dirty="0" smtClean="0"/>
              <a:t>Source:</a:t>
            </a:r>
          </a:p>
          <a:p>
            <a:r>
              <a:rPr lang="en-CA" sz="1000" dirty="0" smtClean="0"/>
              <a:t>Schizophrenia Society of Alberta  </a:t>
            </a:r>
            <a:r>
              <a:rPr lang="en-CA" sz="1000" dirty="0" smtClean="0">
                <a:hlinkClick r:id="rId4"/>
              </a:rPr>
              <a:t>www.schizophrenia.ab.ca</a:t>
            </a:r>
            <a:endParaRPr lang="en-CA" sz="1000" dirty="0" smtClean="0"/>
          </a:p>
          <a:p>
            <a:r>
              <a:rPr lang="en-CA" sz="1000" dirty="0" smtClean="0"/>
              <a:t> </a:t>
            </a:r>
            <a:endParaRPr lang="en-CA" sz="1000" dirty="0"/>
          </a:p>
        </p:txBody>
      </p:sp>
      <p:grpSp>
        <p:nvGrpSpPr>
          <p:cNvPr id="9" name="Group 8"/>
          <p:cNvGrpSpPr/>
          <p:nvPr/>
        </p:nvGrpSpPr>
        <p:grpSpPr>
          <a:xfrm>
            <a:off x="6293581" y="2433502"/>
            <a:ext cx="2682932" cy="3435463"/>
            <a:chOff x="6317867" y="2275380"/>
            <a:chExt cx="2682932" cy="3435463"/>
          </a:xfrm>
        </p:grpSpPr>
        <p:pic>
          <p:nvPicPr>
            <p:cNvPr id="5" name="Picture 4"/>
            <p:cNvPicPr>
              <a:picLocks noChangeAspect="1"/>
            </p:cNvPicPr>
            <p:nvPr/>
          </p:nvPicPr>
          <p:blipFill rotWithShape="1">
            <a:blip r:embed="rId5">
              <a:extLst>
                <a:ext uri="{28A0092B-C50C-407E-A947-70E740481C1C}">
                  <a14:useLocalDpi xmlns="" xmlns:a14="http://schemas.microsoft.com/office/drawing/2010/main" val="0"/>
                </a:ext>
              </a:extLst>
            </a:blip>
            <a:srcRect l="1" r="31965" b="12797"/>
            <a:stretch/>
          </p:blipFill>
          <p:spPr>
            <a:xfrm>
              <a:off x="6317867" y="2275380"/>
              <a:ext cx="2505053" cy="2982834"/>
            </a:xfrm>
            <a:prstGeom prst="rect">
              <a:avLst/>
            </a:prstGeom>
          </p:spPr>
        </p:pic>
        <p:sp>
          <p:nvSpPr>
            <p:cNvPr id="8" name="Rectangle 7"/>
            <p:cNvSpPr/>
            <p:nvPr/>
          </p:nvSpPr>
          <p:spPr>
            <a:xfrm>
              <a:off x="8515350" y="4975580"/>
              <a:ext cx="485449" cy="735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 xmlns:p14="http://schemas.microsoft.com/office/powerpoint/2010/main" val="1745549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What is the Outlook for</a:t>
            </a:r>
            <a:br>
              <a:rPr lang="en-CA" dirty="0"/>
            </a:br>
            <a:r>
              <a:rPr lang="en-CA" dirty="0"/>
              <a:t>a Person with Schizophrenia?</a:t>
            </a:r>
          </a:p>
        </p:txBody>
      </p:sp>
      <p:sp>
        <p:nvSpPr>
          <p:cNvPr id="3" name="Content Placeholder 2"/>
          <p:cNvSpPr>
            <a:spLocks noGrp="1"/>
          </p:cNvSpPr>
          <p:nvPr>
            <p:ph idx="1"/>
          </p:nvPr>
        </p:nvSpPr>
        <p:spPr/>
        <p:txBody>
          <a:bodyPr>
            <a:noAutofit/>
          </a:bodyPr>
          <a:lstStyle/>
          <a:p>
            <a:pPr>
              <a:spcBef>
                <a:spcPts val="400"/>
              </a:spcBef>
            </a:pPr>
            <a:r>
              <a:rPr lang="en-CA" sz="2000" dirty="0"/>
              <a:t>Most people with schizophrenia can be treated, lead a productive life and be integrated in society </a:t>
            </a:r>
          </a:p>
          <a:p>
            <a:pPr>
              <a:spcBef>
                <a:spcPts val="400"/>
              </a:spcBef>
            </a:pPr>
            <a:r>
              <a:rPr lang="en-CA" sz="2000" dirty="0"/>
              <a:t>Schizophrenia is a chronic illness - most people will require various levels of treatment for most of their lives</a:t>
            </a:r>
          </a:p>
          <a:p>
            <a:pPr>
              <a:spcBef>
                <a:spcPts val="400"/>
              </a:spcBef>
            </a:pPr>
            <a:endParaRPr lang="en-CA" sz="300" dirty="0"/>
          </a:p>
          <a:p>
            <a:pPr marL="0" indent="0">
              <a:lnSpc>
                <a:spcPct val="80000"/>
              </a:lnSpc>
              <a:buNone/>
            </a:pPr>
            <a:r>
              <a:rPr lang="en-CA" sz="3200" b="1" dirty="0">
                <a:solidFill>
                  <a:srgbClr val="A770B2"/>
                </a:solidFill>
                <a:latin typeface="Bradley Hand ITC" panose="03070402050302030203" pitchFamily="66" charset="0"/>
                <a:ea typeface="Bradley Hand" charset="0"/>
                <a:cs typeface="Bradley Hand" charset="0"/>
              </a:rPr>
              <a:t>Out of every 10 people with schizophrenia:</a:t>
            </a:r>
          </a:p>
        </p:txBody>
      </p:sp>
      <p:sp>
        <p:nvSpPr>
          <p:cNvPr id="4" name="TextBox 3"/>
          <p:cNvSpPr txBox="1"/>
          <p:nvPr/>
        </p:nvSpPr>
        <p:spPr>
          <a:xfrm>
            <a:off x="0" y="6354853"/>
            <a:ext cx="3284874" cy="707886"/>
          </a:xfrm>
          <a:prstGeom prst="rect">
            <a:avLst/>
          </a:prstGeom>
          <a:noFill/>
        </p:spPr>
        <p:txBody>
          <a:bodyPr wrap="none" rtlCol="0" anchor="b" anchorCtr="0">
            <a:spAutoFit/>
          </a:bodyPr>
          <a:lstStyle/>
          <a:p>
            <a:r>
              <a:rPr lang="en-CA" sz="1000" dirty="0" smtClean="0"/>
              <a:t>Source:</a:t>
            </a:r>
          </a:p>
          <a:p>
            <a:r>
              <a:rPr lang="en-CA" sz="1000" dirty="0" smtClean="0"/>
              <a:t> Schizophrenia Society of Alberta  </a:t>
            </a:r>
            <a:r>
              <a:rPr lang="en-CA" sz="1000" dirty="0" smtClean="0">
                <a:hlinkClick r:id="rId3"/>
              </a:rPr>
              <a:t>www.schizophrenia.ab.ca</a:t>
            </a:r>
            <a:endParaRPr lang="en-CA" sz="1000" dirty="0" smtClean="0"/>
          </a:p>
          <a:p>
            <a:r>
              <a:rPr lang="en-US" sz="1000" dirty="0" smtClean="0"/>
              <a:t> </a:t>
            </a:r>
            <a:endParaRPr lang="en-CA" sz="1000" dirty="0" smtClean="0"/>
          </a:p>
          <a:p>
            <a:endParaRPr lang="en-CA" sz="1000" dirty="0"/>
          </a:p>
        </p:txBody>
      </p:sp>
      <p:grpSp>
        <p:nvGrpSpPr>
          <p:cNvPr id="76" name="Group 75"/>
          <p:cNvGrpSpPr/>
          <p:nvPr/>
        </p:nvGrpSpPr>
        <p:grpSpPr>
          <a:xfrm>
            <a:off x="546100" y="3746051"/>
            <a:ext cx="7655217" cy="646331"/>
            <a:chOff x="546100" y="3378201"/>
            <a:chExt cx="7655217" cy="646331"/>
          </a:xfrm>
          <a:effectLst/>
        </p:grpSpPr>
        <p:grpSp>
          <p:nvGrpSpPr>
            <p:cNvPr id="71" name="Group 70"/>
            <p:cNvGrpSpPr/>
            <p:nvPr/>
          </p:nvGrpSpPr>
          <p:grpSpPr>
            <a:xfrm>
              <a:off x="5749404" y="3462806"/>
              <a:ext cx="2451913" cy="477120"/>
              <a:chOff x="5949086" y="3284984"/>
              <a:chExt cx="2451913" cy="477120"/>
            </a:xfrm>
          </p:grpSpPr>
          <p:pic>
            <p:nvPicPr>
              <p:cNvPr id="25" name="Picture 2" descr="http://www.austinkleon.com/wp-content/uploads/2008/02/stick_figure.gif"/>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5949086" y="3284984"/>
                <a:ext cx="264550" cy="477120"/>
              </a:xfrm>
              <a:prstGeom prst="rect">
                <a:avLst/>
              </a:prstGeom>
              <a:solidFill>
                <a:srgbClr val="A770B2"/>
              </a:solidFill>
            </p:spPr>
          </p:pic>
          <p:pic>
            <p:nvPicPr>
              <p:cNvPr id="26" name="Picture 2" descr="http://www.austinkleon.com/wp-content/uploads/2008/02/stick_figure.gif"/>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6192125" y="3284984"/>
                <a:ext cx="264550" cy="477120"/>
              </a:xfrm>
              <a:prstGeom prst="rect">
                <a:avLst/>
              </a:prstGeom>
              <a:solidFill>
                <a:srgbClr val="A770B2"/>
              </a:solidFill>
            </p:spPr>
          </p:pic>
          <p:pic>
            <p:nvPicPr>
              <p:cNvPr id="27" name="Picture 2" descr="http://www.austinkleon.com/wp-content/uploads/2008/02/stick_figure.gif"/>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6435167" y="3284984"/>
                <a:ext cx="264550" cy="477120"/>
              </a:xfrm>
              <a:prstGeom prst="rect">
                <a:avLst/>
              </a:prstGeom>
              <a:solidFill>
                <a:srgbClr val="A770B2"/>
              </a:solidFill>
            </p:spPr>
          </p:pic>
          <p:pic>
            <p:nvPicPr>
              <p:cNvPr id="28"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6678206" y="3284984"/>
                <a:ext cx="264550" cy="477120"/>
              </a:xfrm>
              <a:prstGeom prst="rect">
                <a:avLst/>
              </a:prstGeom>
              <a:noFill/>
            </p:spPr>
          </p:pic>
          <p:pic>
            <p:nvPicPr>
              <p:cNvPr id="29"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6921247" y="3284984"/>
                <a:ext cx="264550" cy="477120"/>
              </a:xfrm>
              <a:prstGeom prst="rect">
                <a:avLst/>
              </a:prstGeom>
              <a:noFill/>
            </p:spPr>
          </p:pic>
          <p:pic>
            <p:nvPicPr>
              <p:cNvPr id="30"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7164288" y="3284984"/>
                <a:ext cx="264550" cy="477120"/>
              </a:xfrm>
              <a:prstGeom prst="rect">
                <a:avLst/>
              </a:prstGeom>
              <a:noFill/>
            </p:spPr>
          </p:pic>
          <p:pic>
            <p:nvPicPr>
              <p:cNvPr id="31"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7407328" y="3284984"/>
                <a:ext cx="264550" cy="477120"/>
              </a:xfrm>
              <a:prstGeom prst="rect">
                <a:avLst/>
              </a:prstGeom>
              <a:noFill/>
            </p:spPr>
          </p:pic>
          <p:pic>
            <p:nvPicPr>
              <p:cNvPr id="32"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7650367" y="3284984"/>
                <a:ext cx="264550" cy="477120"/>
              </a:xfrm>
              <a:prstGeom prst="rect">
                <a:avLst/>
              </a:prstGeom>
              <a:noFill/>
            </p:spPr>
          </p:pic>
          <p:pic>
            <p:nvPicPr>
              <p:cNvPr id="33"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7893408" y="3284984"/>
                <a:ext cx="264550" cy="477120"/>
              </a:xfrm>
              <a:prstGeom prst="rect">
                <a:avLst/>
              </a:prstGeom>
              <a:noFill/>
            </p:spPr>
          </p:pic>
          <p:pic>
            <p:nvPicPr>
              <p:cNvPr id="34"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8136449" y="3284984"/>
                <a:ext cx="264550" cy="477120"/>
              </a:xfrm>
              <a:prstGeom prst="rect">
                <a:avLst/>
              </a:prstGeom>
              <a:noFill/>
            </p:spPr>
          </p:pic>
        </p:grpSp>
        <p:sp>
          <p:nvSpPr>
            <p:cNvPr id="75" name="TextBox 74"/>
            <p:cNvSpPr txBox="1"/>
            <p:nvPr/>
          </p:nvSpPr>
          <p:spPr>
            <a:xfrm>
              <a:off x="546100" y="3378201"/>
              <a:ext cx="4993037" cy="646331"/>
            </a:xfrm>
            <a:prstGeom prst="rect">
              <a:avLst/>
            </a:prstGeom>
            <a:solidFill>
              <a:srgbClr val="A770B2">
                <a:alpha val="16000"/>
              </a:srgbClr>
            </a:solidFill>
          </p:spPr>
          <p:txBody>
            <a:bodyPr wrap="square" rtlCol="0">
              <a:spAutoFit/>
            </a:bodyPr>
            <a:lstStyle/>
            <a:p>
              <a:pPr marL="0" lvl="1" algn="r"/>
              <a:r>
                <a:rPr lang="en-CA" b="1" dirty="0"/>
                <a:t>3 recover quite well and are eventually able to resume their previous level of functioning</a:t>
              </a:r>
            </a:p>
          </p:txBody>
        </p:sp>
      </p:grpSp>
      <p:grpSp>
        <p:nvGrpSpPr>
          <p:cNvPr id="78" name="Group 77"/>
          <p:cNvGrpSpPr/>
          <p:nvPr/>
        </p:nvGrpSpPr>
        <p:grpSpPr>
          <a:xfrm>
            <a:off x="840828" y="4429427"/>
            <a:ext cx="7360489" cy="646331"/>
            <a:chOff x="840828" y="4203701"/>
            <a:chExt cx="7360489" cy="646331"/>
          </a:xfrm>
          <a:solidFill>
            <a:srgbClr val="C00000">
              <a:alpha val="16000"/>
            </a:srgbClr>
          </a:solidFill>
          <a:effectLst/>
        </p:grpSpPr>
        <p:grpSp>
          <p:nvGrpSpPr>
            <p:cNvPr id="72" name="Group 71"/>
            <p:cNvGrpSpPr/>
            <p:nvPr/>
          </p:nvGrpSpPr>
          <p:grpSpPr>
            <a:xfrm>
              <a:off x="5749404" y="4288306"/>
              <a:ext cx="2451913" cy="477120"/>
              <a:chOff x="5985037" y="4149080"/>
              <a:chExt cx="2451913" cy="477120"/>
            </a:xfrm>
            <a:grpFill/>
          </p:grpSpPr>
          <p:pic>
            <p:nvPicPr>
              <p:cNvPr id="41"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5985037" y="4149080"/>
                <a:ext cx="264550" cy="477120"/>
              </a:xfrm>
              <a:prstGeom prst="rect">
                <a:avLst/>
              </a:prstGeom>
              <a:grpFill/>
            </p:spPr>
          </p:pic>
          <p:pic>
            <p:nvPicPr>
              <p:cNvPr id="42"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6228076" y="4149080"/>
                <a:ext cx="264550" cy="477120"/>
              </a:xfrm>
              <a:prstGeom prst="rect">
                <a:avLst/>
              </a:prstGeom>
              <a:grpFill/>
            </p:spPr>
          </p:pic>
          <p:pic>
            <p:nvPicPr>
              <p:cNvPr id="43"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6471118" y="4149080"/>
                <a:ext cx="264550" cy="477120"/>
              </a:xfrm>
              <a:prstGeom prst="rect">
                <a:avLst/>
              </a:prstGeom>
              <a:grpFill/>
            </p:spPr>
          </p:pic>
          <p:pic>
            <p:nvPicPr>
              <p:cNvPr id="44" name="Picture 2" descr="http://www.austinkleon.com/wp-content/uploads/2008/02/stick_figure.gif"/>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6714157" y="4149080"/>
                <a:ext cx="264550" cy="477120"/>
              </a:xfrm>
              <a:prstGeom prst="rect">
                <a:avLst/>
              </a:prstGeom>
              <a:grpFill/>
            </p:spPr>
          </p:pic>
          <p:pic>
            <p:nvPicPr>
              <p:cNvPr id="45" name="Picture 2" descr="http://www.austinkleon.com/wp-content/uploads/2008/02/stick_figure.gif"/>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6957198" y="4149080"/>
                <a:ext cx="264550" cy="477120"/>
              </a:xfrm>
              <a:prstGeom prst="rect">
                <a:avLst/>
              </a:prstGeom>
              <a:grpFill/>
            </p:spPr>
          </p:pic>
          <p:pic>
            <p:nvPicPr>
              <p:cNvPr id="46" name="Picture 2" descr="http://www.austinkleon.com/wp-content/uploads/2008/02/stick_figure.gif"/>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7200239" y="4149080"/>
                <a:ext cx="264550" cy="477120"/>
              </a:xfrm>
              <a:prstGeom prst="rect">
                <a:avLst/>
              </a:prstGeom>
              <a:grpFill/>
            </p:spPr>
          </p:pic>
          <p:pic>
            <p:nvPicPr>
              <p:cNvPr id="47"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7443279" y="4149080"/>
                <a:ext cx="264550" cy="477120"/>
              </a:xfrm>
              <a:prstGeom prst="rect">
                <a:avLst/>
              </a:prstGeom>
              <a:grpFill/>
            </p:spPr>
          </p:pic>
          <p:pic>
            <p:nvPicPr>
              <p:cNvPr id="48"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7686318" y="4149080"/>
                <a:ext cx="264550" cy="477120"/>
              </a:xfrm>
              <a:prstGeom prst="rect">
                <a:avLst/>
              </a:prstGeom>
              <a:grpFill/>
            </p:spPr>
          </p:pic>
          <p:pic>
            <p:nvPicPr>
              <p:cNvPr id="49"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7929359" y="4149080"/>
                <a:ext cx="264550" cy="477120"/>
              </a:xfrm>
              <a:prstGeom prst="rect">
                <a:avLst/>
              </a:prstGeom>
              <a:grpFill/>
            </p:spPr>
          </p:pic>
          <p:pic>
            <p:nvPicPr>
              <p:cNvPr id="50"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8172400" y="4149080"/>
                <a:ext cx="264550" cy="477120"/>
              </a:xfrm>
              <a:prstGeom prst="rect">
                <a:avLst/>
              </a:prstGeom>
              <a:grpFill/>
            </p:spPr>
          </p:pic>
        </p:grpSp>
        <p:sp>
          <p:nvSpPr>
            <p:cNvPr id="77" name="TextBox 76"/>
            <p:cNvSpPr txBox="1"/>
            <p:nvPr/>
          </p:nvSpPr>
          <p:spPr>
            <a:xfrm>
              <a:off x="840828" y="4203701"/>
              <a:ext cx="4749109" cy="646331"/>
            </a:xfrm>
            <a:prstGeom prst="rect">
              <a:avLst/>
            </a:prstGeom>
            <a:grpFill/>
            <a:effectLst/>
          </p:spPr>
          <p:txBody>
            <a:bodyPr wrap="square" rtlCol="0">
              <a:spAutoFit/>
            </a:bodyPr>
            <a:lstStyle/>
            <a:p>
              <a:pPr lvl="1" algn="r">
                <a:spcBef>
                  <a:spcPts val="1500"/>
                </a:spcBef>
              </a:pPr>
              <a:r>
                <a:rPr lang="en-CA" b="1" dirty="0"/>
                <a:t>3 recover to a lesser extent,  but are</a:t>
              </a:r>
              <a:br>
                <a:rPr lang="en-CA" b="1" dirty="0"/>
              </a:br>
              <a:r>
                <a:rPr lang="en-CA" b="1" dirty="0"/>
                <a:t>usually able to live independently</a:t>
              </a:r>
            </a:p>
          </p:txBody>
        </p:sp>
      </p:grpSp>
      <p:grpSp>
        <p:nvGrpSpPr>
          <p:cNvPr id="80" name="Group 79"/>
          <p:cNvGrpSpPr/>
          <p:nvPr/>
        </p:nvGrpSpPr>
        <p:grpSpPr>
          <a:xfrm>
            <a:off x="1082021" y="5110769"/>
            <a:ext cx="7119296" cy="646331"/>
            <a:chOff x="1082021" y="4966135"/>
            <a:chExt cx="7119296" cy="646331"/>
          </a:xfrm>
          <a:effectLst/>
        </p:grpSpPr>
        <p:grpSp>
          <p:nvGrpSpPr>
            <p:cNvPr id="73" name="Group 72"/>
            <p:cNvGrpSpPr/>
            <p:nvPr/>
          </p:nvGrpSpPr>
          <p:grpSpPr>
            <a:xfrm>
              <a:off x="5749404" y="5050740"/>
              <a:ext cx="2451913" cy="477120"/>
              <a:chOff x="6008519" y="4869160"/>
              <a:chExt cx="2451913" cy="477120"/>
            </a:xfrm>
          </p:grpSpPr>
          <p:pic>
            <p:nvPicPr>
              <p:cNvPr id="51"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6008519" y="4869160"/>
                <a:ext cx="264550" cy="477120"/>
              </a:xfrm>
              <a:prstGeom prst="rect">
                <a:avLst/>
              </a:prstGeom>
              <a:noFill/>
            </p:spPr>
          </p:pic>
          <p:pic>
            <p:nvPicPr>
              <p:cNvPr id="52"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6251558" y="4869160"/>
                <a:ext cx="264550" cy="477120"/>
              </a:xfrm>
              <a:prstGeom prst="rect">
                <a:avLst/>
              </a:prstGeom>
              <a:noFill/>
            </p:spPr>
          </p:pic>
          <p:pic>
            <p:nvPicPr>
              <p:cNvPr id="53"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6494600" y="4869160"/>
                <a:ext cx="264550" cy="477120"/>
              </a:xfrm>
              <a:prstGeom prst="rect">
                <a:avLst/>
              </a:prstGeom>
              <a:noFill/>
            </p:spPr>
          </p:pic>
          <p:pic>
            <p:nvPicPr>
              <p:cNvPr id="54"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6737639" y="4869160"/>
                <a:ext cx="264550" cy="477120"/>
              </a:xfrm>
              <a:prstGeom prst="rect">
                <a:avLst/>
              </a:prstGeom>
              <a:noFill/>
            </p:spPr>
          </p:pic>
          <p:pic>
            <p:nvPicPr>
              <p:cNvPr id="55"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6980680" y="4869160"/>
                <a:ext cx="264550" cy="477120"/>
              </a:xfrm>
              <a:prstGeom prst="rect">
                <a:avLst/>
              </a:prstGeom>
              <a:noFill/>
            </p:spPr>
          </p:pic>
          <p:pic>
            <p:nvPicPr>
              <p:cNvPr id="56"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7223721" y="4869160"/>
                <a:ext cx="264550" cy="477120"/>
              </a:xfrm>
              <a:prstGeom prst="rect">
                <a:avLst/>
              </a:prstGeom>
              <a:noFill/>
            </p:spPr>
          </p:pic>
          <p:pic>
            <p:nvPicPr>
              <p:cNvPr id="57" name="Picture 2" descr="http://www.austinkleon.com/wp-content/uploads/2008/02/stick_figure.gif"/>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7466761" y="4869160"/>
                <a:ext cx="264550" cy="477120"/>
              </a:xfrm>
              <a:prstGeom prst="rect">
                <a:avLst/>
              </a:prstGeom>
              <a:noFill/>
            </p:spPr>
          </p:pic>
          <p:pic>
            <p:nvPicPr>
              <p:cNvPr id="58" name="Picture 2" descr="http://www.austinkleon.com/wp-content/uploads/2008/02/stick_figure.gif"/>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7709800" y="4869160"/>
                <a:ext cx="264550" cy="477120"/>
              </a:xfrm>
              <a:prstGeom prst="rect">
                <a:avLst/>
              </a:prstGeom>
              <a:noFill/>
            </p:spPr>
          </p:pic>
          <p:pic>
            <p:nvPicPr>
              <p:cNvPr id="59" name="Picture 2" descr="http://www.austinkleon.com/wp-content/uploads/2008/02/stick_figure.gif"/>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7952841" y="4869160"/>
                <a:ext cx="264550" cy="477120"/>
              </a:xfrm>
              <a:prstGeom prst="rect">
                <a:avLst/>
              </a:prstGeom>
              <a:noFill/>
            </p:spPr>
          </p:pic>
          <p:pic>
            <p:nvPicPr>
              <p:cNvPr id="60"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8195882" y="4869160"/>
                <a:ext cx="264550" cy="477120"/>
              </a:xfrm>
              <a:prstGeom prst="rect">
                <a:avLst/>
              </a:prstGeom>
              <a:noFill/>
            </p:spPr>
          </p:pic>
        </p:grpSp>
        <p:sp>
          <p:nvSpPr>
            <p:cNvPr id="79" name="TextBox 78"/>
            <p:cNvSpPr txBox="1"/>
            <p:nvPr/>
          </p:nvSpPr>
          <p:spPr>
            <a:xfrm>
              <a:off x="1082021" y="4966135"/>
              <a:ext cx="4535985" cy="646331"/>
            </a:xfrm>
            <a:prstGeom prst="rect">
              <a:avLst/>
            </a:prstGeom>
            <a:solidFill>
              <a:srgbClr val="9BCE65">
                <a:alpha val="16000"/>
              </a:srgbClr>
            </a:solidFill>
          </p:spPr>
          <p:txBody>
            <a:bodyPr wrap="none" rtlCol="0">
              <a:spAutoFit/>
            </a:bodyPr>
            <a:lstStyle/>
            <a:p>
              <a:pPr lvl="1" algn="r">
                <a:spcBef>
                  <a:spcPts val="1500"/>
                </a:spcBef>
              </a:pPr>
              <a:r>
                <a:rPr lang="en-CA" b="1" dirty="0"/>
                <a:t>3 require extensive help, such as living in</a:t>
              </a:r>
              <a:br>
                <a:rPr lang="en-CA" b="1" dirty="0"/>
              </a:br>
              <a:r>
                <a:rPr lang="en-CA" b="1" dirty="0"/>
                <a:t>supportive housing or in a care facility</a:t>
              </a:r>
            </a:p>
          </p:txBody>
        </p:sp>
      </p:grpSp>
      <p:grpSp>
        <p:nvGrpSpPr>
          <p:cNvPr id="82" name="Group 81"/>
          <p:cNvGrpSpPr/>
          <p:nvPr/>
        </p:nvGrpSpPr>
        <p:grpSpPr>
          <a:xfrm>
            <a:off x="1418897" y="5793128"/>
            <a:ext cx="6782420" cy="646331"/>
            <a:chOff x="1418897" y="5645988"/>
            <a:chExt cx="6782420" cy="646331"/>
          </a:xfrm>
          <a:effectLst/>
        </p:grpSpPr>
        <p:grpSp>
          <p:nvGrpSpPr>
            <p:cNvPr id="74" name="Group 73"/>
            <p:cNvGrpSpPr/>
            <p:nvPr/>
          </p:nvGrpSpPr>
          <p:grpSpPr>
            <a:xfrm>
              <a:off x="5749404" y="5730593"/>
              <a:ext cx="2451913" cy="477120"/>
              <a:chOff x="5985037" y="5517232"/>
              <a:chExt cx="2451913" cy="477120"/>
            </a:xfrm>
          </p:grpSpPr>
          <p:pic>
            <p:nvPicPr>
              <p:cNvPr id="61"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5985037" y="5517232"/>
                <a:ext cx="264550" cy="477120"/>
              </a:xfrm>
              <a:prstGeom prst="rect">
                <a:avLst/>
              </a:prstGeom>
              <a:noFill/>
            </p:spPr>
          </p:pic>
          <p:pic>
            <p:nvPicPr>
              <p:cNvPr id="62"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6228076" y="5517232"/>
                <a:ext cx="264550" cy="477120"/>
              </a:xfrm>
              <a:prstGeom prst="rect">
                <a:avLst/>
              </a:prstGeom>
              <a:noFill/>
            </p:spPr>
          </p:pic>
          <p:pic>
            <p:nvPicPr>
              <p:cNvPr id="63"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6471118" y="5517232"/>
                <a:ext cx="264550" cy="477120"/>
              </a:xfrm>
              <a:prstGeom prst="rect">
                <a:avLst/>
              </a:prstGeom>
              <a:noFill/>
            </p:spPr>
          </p:pic>
          <p:pic>
            <p:nvPicPr>
              <p:cNvPr id="64"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6714157" y="5517232"/>
                <a:ext cx="264550" cy="477120"/>
              </a:xfrm>
              <a:prstGeom prst="rect">
                <a:avLst/>
              </a:prstGeom>
              <a:noFill/>
            </p:spPr>
          </p:pic>
          <p:pic>
            <p:nvPicPr>
              <p:cNvPr id="65"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6957198" y="5517232"/>
                <a:ext cx="264550" cy="477120"/>
              </a:xfrm>
              <a:prstGeom prst="rect">
                <a:avLst/>
              </a:prstGeom>
              <a:noFill/>
            </p:spPr>
          </p:pic>
          <p:pic>
            <p:nvPicPr>
              <p:cNvPr id="66"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7200239" y="5517232"/>
                <a:ext cx="264550" cy="477120"/>
              </a:xfrm>
              <a:prstGeom prst="rect">
                <a:avLst/>
              </a:prstGeom>
              <a:noFill/>
            </p:spPr>
          </p:pic>
          <p:pic>
            <p:nvPicPr>
              <p:cNvPr id="67"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7443279" y="5517232"/>
                <a:ext cx="264550" cy="477120"/>
              </a:xfrm>
              <a:prstGeom prst="rect">
                <a:avLst/>
              </a:prstGeom>
              <a:noFill/>
            </p:spPr>
          </p:pic>
          <p:pic>
            <p:nvPicPr>
              <p:cNvPr id="68"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7686318" y="5517232"/>
                <a:ext cx="264550" cy="477120"/>
              </a:xfrm>
              <a:prstGeom prst="rect">
                <a:avLst/>
              </a:prstGeom>
              <a:noFill/>
            </p:spPr>
          </p:pic>
          <p:pic>
            <p:nvPicPr>
              <p:cNvPr id="69"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7929359" y="5517232"/>
                <a:ext cx="264550" cy="477120"/>
              </a:xfrm>
              <a:prstGeom prst="rect">
                <a:avLst/>
              </a:prstGeom>
              <a:noFill/>
            </p:spPr>
          </p:pic>
          <p:pic>
            <p:nvPicPr>
              <p:cNvPr id="70" name="Picture 2" descr="http://www.austinkleon.com/wp-content/uploads/2008/02/stick_figure.gif"/>
              <p:cNvPicPr>
                <a:picLocks noChangeAspect="1" noChangeArrowheads="1"/>
              </p:cNvPicPr>
              <p:nvPr/>
            </p:nvPicPr>
            <p:blipFill>
              <a:blip r:embed="rId4" cstate="print">
                <a:biLevel thresh="50000"/>
                <a:extLst>
                  <a:ext uri="{28A0092B-C50C-407E-A947-70E740481C1C}">
                    <a14:useLocalDpi xmlns="" xmlns:a14="http://schemas.microsoft.com/office/drawing/2010/main"/>
                  </a:ext>
                </a:extLst>
              </a:blip>
              <a:srcRect l="26520" r="25845"/>
              <a:stretch>
                <a:fillRect/>
              </a:stretch>
            </p:blipFill>
            <p:spPr bwMode="auto">
              <a:xfrm>
                <a:off x="8172400" y="5517232"/>
                <a:ext cx="264550" cy="477120"/>
              </a:xfrm>
              <a:prstGeom prst="rect">
                <a:avLst/>
              </a:prstGeom>
              <a:noFill/>
            </p:spPr>
          </p:pic>
        </p:grpSp>
        <p:sp>
          <p:nvSpPr>
            <p:cNvPr id="81" name="TextBox 80"/>
            <p:cNvSpPr txBox="1"/>
            <p:nvPr/>
          </p:nvSpPr>
          <p:spPr>
            <a:xfrm>
              <a:off x="1418897" y="5645988"/>
              <a:ext cx="4212901" cy="646331"/>
            </a:xfrm>
            <a:prstGeom prst="rect">
              <a:avLst/>
            </a:prstGeom>
            <a:solidFill>
              <a:schemeClr val="bg1">
                <a:lumMod val="85000"/>
              </a:schemeClr>
            </a:solidFill>
          </p:spPr>
          <p:txBody>
            <a:bodyPr wrap="square" rtlCol="0">
              <a:spAutoFit/>
            </a:bodyPr>
            <a:lstStyle/>
            <a:p>
              <a:pPr lvl="1" algn="r">
                <a:spcBef>
                  <a:spcPts val="1500"/>
                </a:spcBef>
              </a:pPr>
              <a:r>
                <a:rPr lang="en-CA" b="1" dirty="0"/>
                <a:t>1 does not survive schizophrenia,</a:t>
              </a:r>
              <a:br>
                <a:rPr lang="en-CA" b="1" dirty="0"/>
              </a:br>
              <a:r>
                <a:rPr lang="en-CA" b="1" dirty="0"/>
                <a:t> usually due to suicide</a:t>
              </a:r>
            </a:p>
          </p:txBody>
        </p:sp>
      </p:grpSp>
    </p:spTree>
    <p:custDataLst>
      <p:tags r:id="rId1"/>
    </p:custDataLst>
    <p:extLst>
      <p:ext uri="{BB962C8B-B14F-4D97-AF65-F5344CB8AC3E}">
        <p14:creationId xmlns="" xmlns:p14="http://schemas.microsoft.com/office/powerpoint/2010/main" val="23731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What Does Treatment Include for People with Schizophrenia?</a:t>
            </a:r>
          </a:p>
        </p:txBody>
      </p:sp>
      <p:sp>
        <p:nvSpPr>
          <p:cNvPr id="5" name="TextBox 4"/>
          <p:cNvSpPr txBox="1"/>
          <p:nvPr/>
        </p:nvSpPr>
        <p:spPr>
          <a:xfrm>
            <a:off x="0" y="6427113"/>
            <a:ext cx="3284874" cy="861774"/>
          </a:xfrm>
          <a:prstGeom prst="rect">
            <a:avLst/>
          </a:prstGeom>
          <a:noFill/>
        </p:spPr>
        <p:txBody>
          <a:bodyPr wrap="none" rtlCol="0" anchor="b" anchorCtr="0">
            <a:spAutoFit/>
          </a:bodyPr>
          <a:lstStyle/>
          <a:p>
            <a:r>
              <a:rPr lang="en-CA" sz="1000" dirty="0"/>
              <a:t>Source</a:t>
            </a:r>
            <a:r>
              <a:rPr lang="en-CA" sz="1000" dirty="0" smtClean="0"/>
              <a:t>:</a:t>
            </a:r>
          </a:p>
          <a:p>
            <a:r>
              <a:rPr lang="en-CA" sz="1000" dirty="0" smtClean="0"/>
              <a:t> Schizophrenia Society of Alberta  </a:t>
            </a:r>
            <a:r>
              <a:rPr lang="en-CA" sz="1000" dirty="0" smtClean="0">
                <a:hlinkClick r:id="rId3"/>
              </a:rPr>
              <a:t>www.schizophrenia.ab.ca</a:t>
            </a:r>
            <a:endParaRPr lang="en-CA" sz="1000" dirty="0" smtClean="0"/>
          </a:p>
          <a:p>
            <a:r>
              <a:rPr lang="en-US" sz="1000" dirty="0" smtClean="0"/>
              <a:t> </a:t>
            </a:r>
            <a:endParaRPr lang="en-CA" sz="1000" dirty="0" smtClean="0"/>
          </a:p>
          <a:p>
            <a:r>
              <a:rPr lang="en-CA" sz="1000" dirty="0" smtClean="0"/>
              <a:t> </a:t>
            </a:r>
          </a:p>
          <a:p>
            <a:endParaRPr lang="en-CA" sz="1000" dirty="0"/>
          </a:p>
        </p:txBody>
      </p:sp>
      <p:sp>
        <p:nvSpPr>
          <p:cNvPr id="6" name="Rounded Rectangle 5"/>
          <p:cNvSpPr/>
          <p:nvPr/>
        </p:nvSpPr>
        <p:spPr>
          <a:xfrm>
            <a:off x="2711669" y="1925783"/>
            <a:ext cx="3720662" cy="1632065"/>
          </a:xfrm>
          <a:prstGeom prst="roundRect">
            <a:avLst/>
          </a:prstGeom>
          <a:solidFill>
            <a:srgbClr val="F67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500" b="1" dirty="0">
                <a:solidFill>
                  <a:schemeClr val="bg1"/>
                </a:solidFill>
                <a:latin typeface="Bradley Hand ITC" panose="03070402050302030203" pitchFamily="66" charset="0"/>
                <a:ea typeface="Bradley Hand" charset="0"/>
                <a:cs typeface="Bradley Hand" charset="0"/>
              </a:rPr>
              <a:t>Psychiatric treatment</a:t>
            </a:r>
          </a:p>
          <a:p>
            <a:pPr algn="ctr"/>
            <a:r>
              <a:rPr lang="en-CA" b="1" i="1" dirty="0">
                <a:solidFill>
                  <a:schemeClr val="bg1"/>
                </a:solidFill>
              </a:rPr>
              <a:t>e.g., </a:t>
            </a:r>
            <a:r>
              <a:rPr lang="en-CA" dirty="0">
                <a:solidFill>
                  <a:schemeClr val="bg1"/>
                </a:solidFill>
              </a:rPr>
              <a:t>medication,</a:t>
            </a:r>
            <a:br>
              <a:rPr lang="en-CA" dirty="0">
                <a:solidFill>
                  <a:schemeClr val="bg1"/>
                </a:solidFill>
              </a:rPr>
            </a:br>
            <a:r>
              <a:rPr lang="en-CA" dirty="0">
                <a:solidFill>
                  <a:schemeClr val="bg1"/>
                </a:solidFill>
              </a:rPr>
              <a:t>hospital-based care, care by a psychiatrist, </a:t>
            </a:r>
            <a:r>
              <a:rPr lang="en-CA" i="1" dirty="0">
                <a:solidFill>
                  <a:schemeClr val="bg1"/>
                </a:solidFill>
              </a:rPr>
              <a:t>etc</a:t>
            </a:r>
            <a:r>
              <a:rPr lang="en-CA" dirty="0">
                <a:solidFill>
                  <a:schemeClr val="bg1"/>
                </a:solidFill>
              </a:rPr>
              <a:t>.</a:t>
            </a:r>
          </a:p>
        </p:txBody>
      </p:sp>
      <p:sp>
        <p:nvSpPr>
          <p:cNvPr id="7" name="Rounded Rectangle 6"/>
          <p:cNvSpPr/>
          <p:nvPr/>
        </p:nvSpPr>
        <p:spPr>
          <a:xfrm>
            <a:off x="189186" y="4073236"/>
            <a:ext cx="3972911" cy="163206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500" b="1" dirty="0">
                <a:latin typeface="Bradley Hand ITC" panose="03070402050302030203" pitchFamily="66" charset="0"/>
                <a:ea typeface="Bradley Hand" charset="0"/>
                <a:cs typeface="Bradley Hand" charset="0"/>
              </a:rPr>
              <a:t>Community services</a:t>
            </a:r>
          </a:p>
          <a:p>
            <a:pPr algn="ctr"/>
            <a:r>
              <a:rPr lang="en-CA" i="1" dirty="0"/>
              <a:t>e.g., </a:t>
            </a:r>
            <a:r>
              <a:rPr lang="en-CA" dirty="0"/>
              <a:t>counselling, community-based mental health care services and programs, peer support programs, </a:t>
            </a:r>
            <a:r>
              <a:rPr lang="en-CA" i="1" dirty="0"/>
              <a:t>etc.</a:t>
            </a:r>
          </a:p>
        </p:txBody>
      </p:sp>
      <p:sp>
        <p:nvSpPr>
          <p:cNvPr id="8" name="Rounded Rectangle 7"/>
          <p:cNvSpPr/>
          <p:nvPr/>
        </p:nvSpPr>
        <p:spPr>
          <a:xfrm>
            <a:off x="4939864" y="4073236"/>
            <a:ext cx="3972908" cy="1632065"/>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500" b="1" dirty="0">
                <a:solidFill>
                  <a:schemeClr val="bg1"/>
                </a:solidFill>
                <a:latin typeface="Bradley Hand ITC" panose="03070402050302030203" pitchFamily="66" charset="0"/>
                <a:ea typeface="Bradley Hand" charset="0"/>
                <a:cs typeface="Bradley Hand" charset="0"/>
              </a:rPr>
              <a:t>Social support</a:t>
            </a:r>
          </a:p>
          <a:p>
            <a:pPr algn="ctr"/>
            <a:r>
              <a:rPr lang="en-CA" i="1" dirty="0">
                <a:solidFill>
                  <a:schemeClr val="bg1"/>
                </a:solidFill>
              </a:rPr>
              <a:t>e.g., </a:t>
            </a:r>
            <a:r>
              <a:rPr lang="en-CA" dirty="0">
                <a:solidFill>
                  <a:schemeClr val="bg1"/>
                </a:solidFill>
              </a:rPr>
              <a:t>housing, income, employment support, </a:t>
            </a:r>
            <a:r>
              <a:rPr lang="en-CA" i="1" dirty="0">
                <a:solidFill>
                  <a:schemeClr val="bg1"/>
                </a:solidFill>
              </a:rPr>
              <a:t>etc</a:t>
            </a:r>
            <a:r>
              <a:rPr lang="en-CA" dirty="0">
                <a:solidFill>
                  <a:schemeClr val="bg1"/>
                </a:solidFill>
              </a:rPr>
              <a:t>.</a:t>
            </a:r>
          </a:p>
        </p:txBody>
      </p:sp>
      <p:cxnSp>
        <p:nvCxnSpPr>
          <p:cNvPr id="11" name="Straight Arrow Connector 10"/>
          <p:cNvCxnSpPr>
            <a:stCxn id="6" idx="3"/>
            <a:endCxn id="8" idx="0"/>
          </p:cNvCxnSpPr>
          <p:nvPr/>
        </p:nvCxnSpPr>
        <p:spPr>
          <a:xfrm>
            <a:off x="6432331" y="2741816"/>
            <a:ext cx="493987" cy="1331420"/>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3"/>
            <a:endCxn id="8" idx="1"/>
          </p:cNvCxnSpPr>
          <p:nvPr/>
        </p:nvCxnSpPr>
        <p:spPr>
          <a:xfrm>
            <a:off x="4162097" y="4889269"/>
            <a:ext cx="777767" cy="0"/>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1"/>
            <a:endCxn id="7" idx="0"/>
          </p:cNvCxnSpPr>
          <p:nvPr/>
        </p:nvCxnSpPr>
        <p:spPr>
          <a:xfrm flipH="1">
            <a:off x="2175642" y="2741816"/>
            <a:ext cx="536027" cy="1331420"/>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 xmlns:p14="http://schemas.microsoft.com/office/powerpoint/2010/main" val="675417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Family Support is Crucial for People with Schizophrenia</a:t>
            </a:r>
          </a:p>
        </p:txBody>
      </p:sp>
      <p:sp>
        <p:nvSpPr>
          <p:cNvPr id="3" name="Content Placeholder 2"/>
          <p:cNvSpPr>
            <a:spLocks noGrp="1"/>
          </p:cNvSpPr>
          <p:nvPr>
            <p:ph idx="1"/>
          </p:nvPr>
        </p:nvSpPr>
        <p:spPr>
          <a:xfrm>
            <a:off x="628650" y="1952664"/>
            <a:ext cx="7886700" cy="4351338"/>
          </a:xfrm>
        </p:spPr>
        <p:txBody>
          <a:bodyPr>
            <a:normAutofit lnSpcReduction="10000"/>
          </a:bodyPr>
          <a:lstStyle/>
          <a:p>
            <a:pPr marL="0" indent="0">
              <a:lnSpc>
                <a:spcPct val="90000"/>
              </a:lnSpc>
              <a:buNone/>
            </a:pPr>
            <a:r>
              <a:rPr lang="en-CA" sz="3600" b="1" dirty="0">
                <a:solidFill>
                  <a:srgbClr val="A770B2"/>
                </a:solidFill>
                <a:latin typeface="Bradley Hand ITC" panose="03070402050302030203" pitchFamily="66" charset="0"/>
                <a:ea typeface="Bradley Hand" charset="0"/>
                <a:cs typeface="Bradley Hand" charset="0"/>
              </a:rPr>
              <a:t>Families are important partners in the treatment of schizophrenia</a:t>
            </a:r>
          </a:p>
          <a:p>
            <a:r>
              <a:rPr lang="en-CA" sz="2400" dirty="0"/>
              <a:t>They play critical roles in supporting the person </a:t>
            </a:r>
            <a:br>
              <a:rPr lang="en-CA" sz="2400" dirty="0"/>
            </a:br>
            <a:r>
              <a:rPr lang="en-CA" sz="2400" dirty="0"/>
              <a:t>living with schizophrenia on a daily basis:</a:t>
            </a:r>
          </a:p>
          <a:p>
            <a:pPr lvl="1"/>
            <a:r>
              <a:rPr lang="en-CA" dirty="0"/>
              <a:t>Providing stability </a:t>
            </a:r>
          </a:p>
          <a:p>
            <a:pPr lvl="1"/>
            <a:r>
              <a:rPr lang="en-CA" dirty="0"/>
              <a:t>Helping with activities of daily living</a:t>
            </a:r>
          </a:p>
          <a:p>
            <a:pPr lvl="1"/>
            <a:r>
              <a:rPr lang="en-CA" dirty="0"/>
              <a:t>Providing social interaction</a:t>
            </a:r>
          </a:p>
          <a:p>
            <a:pPr lvl="1"/>
            <a:r>
              <a:rPr lang="en-CA" dirty="0"/>
              <a:t>Promoting safety </a:t>
            </a:r>
          </a:p>
          <a:p>
            <a:pPr lvl="1"/>
            <a:r>
              <a:rPr lang="en-CA" dirty="0"/>
              <a:t>Helping with treatment </a:t>
            </a:r>
            <a:br>
              <a:rPr lang="en-CA" dirty="0"/>
            </a:br>
            <a:r>
              <a:rPr lang="en-CA" dirty="0"/>
              <a:t>(medication adherence, keeping appointments, </a:t>
            </a:r>
            <a:r>
              <a:rPr lang="en-CA" i="1" dirty="0"/>
              <a:t>etc</a:t>
            </a:r>
            <a:r>
              <a:rPr lang="en-CA" dirty="0"/>
              <a:t>.)</a:t>
            </a:r>
          </a:p>
          <a:p>
            <a:endParaRPr lang="en-CA" dirty="0"/>
          </a:p>
          <a:p>
            <a:endParaRPr lang="en-CA" dirty="0"/>
          </a:p>
        </p:txBody>
      </p:sp>
      <p:sp>
        <p:nvSpPr>
          <p:cNvPr id="4" name="TextBox 3"/>
          <p:cNvSpPr txBox="1"/>
          <p:nvPr/>
        </p:nvSpPr>
        <p:spPr>
          <a:xfrm>
            <a:off x="0" y="6304002"/>
            <a:ext cx="4564070" cy="553998"/>
          </a:xfrm>
          <a:prstGeom prst="rect">
            <a:avLst/>
          </a:prstGeom>
          <a:noFill/>
        </p:spPr>
        <p:txBody>
          <a:bodyPr wrap="none" rtlCol="0" anchor="b" anchorCtr="0">
            <a:spAutoFit/>
          </a:bodyPr>
          <a:lstStyle/>
          <a:p>
            <a:r>
              <a:rPr lang="en-CA" sz="1000" dirty="0"/>
              <a:t>Sources: </a:t>
            </a:r>
          </a:p>
          <a:p>
            <a:r>
              <a:rPr lang="en-CA" sz="1000" dirty="0" smtClean="0"/>
              <a:t>Schizophrenia Society of Alberta  </a:t>
            </a:r>
            <a:r>
              <a:rPr lang="en-CA" sz="1000" dirty="0" smtClean="0">
                <a:hlinkClick r:id="rId3"/>
              </a:rPr>
              <a:t>www.schizophrenia.ab.ca</a:t>
            </a:r>
            <a:endParaRPr lang="en-CA" sz="1000" dirty="0" smtClean="0"/>
          </a:p>
          <a:p>
            <a:r>
              <a:rPr lang="en-CA" sz="1000" dirty="0" smtClean="0"/>
              <a:t>Schizophrenia </a:t>
            </a:r>
            <a:r>
              <a:rPr lang="en-CA" sz="1000" dirty="0"/>
              <a:t>Society of Canada. </a:t>
            </a:r>
            <a:r>
              <a:rPr lang="en-CA" sz="1000" i="1" dirty="0"/>
              <a:t>Learning About Schizophrenia: Rays of Hope. </a:t>
            </a:r>
            <a:r>
              <a:rPr lang="en-CA" sz="1000" dirty="0"/>
              <a:t>2012.</a:t>
            </a:r>
          </a:p>
        </p:txBody>
      </p:sp>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411324" y="3532909"/>
            <a:ext cx="2304847" cy="1793609"/>
          </a:xfrm>
          <a:prstGeom prst="rect">
            <a:avLst/>
          </a:prstGeom>
        </p:spPr>
      </p:pic>
    </p:spTree>
    <p:custDataLst>
      <p:tags r:id="rId1"/>
    </p:custDataLst>
    <p:extLst>
      <p:ext uri="{BB962C8B-B14F-4D97-AF65-F5344CB8AC3E}">
        <p14:creationId xmlns="" xmlns:p14="http://schemas.microsoft.com/office/powerpoint/2010/main" val="135767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CA" dirty="0"/>
              <a:t>Summary: </a:t>
            </a:r>
            <a:br>
              <a:rPr lang="en-CA" dirty="0"/>
            </a:br>
            <a:r>
              <a:rPr lang="en-CA" sz="4000" b="1" dirty="0">
                <a:solidFill>
                  <a:srgbClr val="A770B2"/>
                </a:solidFill>
                <a:latin typeface="Bradley Hand ITC" panose="03070402050302030203" pitchFamily="66" charset="0"/>
                <a:ea typeface="Bradley Hand" charset="0"/>
                <a:cs typeface="Bradley Hand" charset="0"/>
              </a:rPr>
              <a:t>Be Realistic, But Not Pessimistic</a:t>
            </a:r>
          </a:p>
        </p:txBody>
      </p:sp>
      <p:sp>
        <p:nvSpPr>
          <p:cNvPr id="3" name="Content Placeholder 2"/>
          <p:cNvSpPr>
            <a:spLocks noGrp="1"/>
          </p:cNvSpPr>
          <p:nvPr>
            <p:ph idx="1"/>
          </p:nvPr>
        </p:nvSpPr>
        <p:spPr>
          <a:xfrm>
            <a:off x="628650" y="2058552"/>
            <a:ext cx="8189529" cy="4351338"/>
          </a:xfrm>
        </p:spPr>
        <p:txBody>
          <a:bodyPr>
            <a:normAutofit/>
          </a:bodyPr>
          <a:lstStyle/>
          <a:p>
            <a:pPr marL="358775" indent="-276225"/>
            <a:r>
              <a:rPr lang="en-CA" sz="2400" dirty="0"/>
              <a:t>Schizophrenia is a serious illness, this needs to be acknowledged and accepted</a:t>
            </a:r>
          </a:p>
          <a:p>
            <a:pPr marL="358775" indent="-276225"/>
            <a:r>
              <a:rPr lang="en-CA" sz="2400" dirty="0"/>
              <a:t>The way the disease affects people is different for everybody</a:t>
            </a:r>
          </a:p>
          <a:p>
            <a:pPr marL="358775" indent="-276225"/>
            <a:r>
              <a:rPr lang="en-CA" sz="2400" dirty="0"/>
              <a:t>People with schizophrenia often lack insight into their own disease and health</a:t>
            </a:r>
          </a:p>
          <a:p>
            <a:pPr marL="358775" indent="-276225"/>
            <a:r>
              <a:rPr lang="en-CA" sz="2400" dirty="0"/>
              <a:t>With proper treatment and support, many people with the disease can achieve a good quality of life and be productive members of families and of society</a:t>
            </a:r>
          </a:p>
          <a:p>
            <a:endParaRPr lang="en-CA" sz="2400" dirty="0"/>
          </a:p>
          <a:p>
            <a:endParaRPr lang="en-CA" sz="2400" dirty="0"/>
          </a:p>
        </p:txBody>
      </p:sp>
    </p:spTree>
    <p:custDataLst>
      <p:tags r:id="rId1"/>
    </p:custDataLst>
    <p:extLst>
      <p:ext uri="{BB962C8B-B14F-4D97-AF65-F5344CB8AC3E}">
        <p14:creationId xmlns="" xmlns:p14="http://schemas.microsoft.com/office/powerpoint/2010/main" val="1219999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43195"/>
            <a:ext cx="7886700" cy="1325563"/>
          </a:xfrm>
        </p:spPr>
        <p:txBody>
          <a:bodyPr>
            <a:normAutofit fontScale="90000"/>
          </a:bodyPr>
          <a:lstStyle/>
          <a:p>
            <a:r>
              <a:rPr lang="en-CA" dirty="0"/>
              <a:t>Educate Yourself:</a:t>
            </a:r>
            <a:br>
              <a:rPr lang="en-CA" dirty="0"/>
            </a:br>
            <a:r>
              <a:rPr lang="en-CA" sz="4400" b="1" dirty="0">
                <a:solidFill>
                  <a:srgbClr val="A770B2"/>
                </a:solidFill>
                <a:latin typeface="Bradley Hand ITC" panose="03070402050302030203" pitchFamily="66" charset="0"/>
                <a:ea typeface="Bradley Hand" charset="0"/>
                <a:cs typeface="Bradley Hand" charset="0"/>
              </a:rPr>
              <a:t>Trusted Resources to Learn More About Schizophrenia</a:t>
            </a:r>
            <a:r>
              <a:rPr lang="en-US" dirty="0">
                <a:solidFill>
                  <a:srgbClr val="A770B2"/>
                </a:solidFill>
                <a:latin typeface="Bradley Hand" charset="0"/>
                <a:ea typeface="Bradley Hand" charset="0"/>
                <a:cs typeface="Bradley Hand" charset="0"/>
              </a:rPr>
              <a:t/>
            </a:r>
            <a:br>
              <a:rPr lang="en-US" dirty="0">
                <a:solidFill>
                  <a:srgbClr val="A770B2"/>
                </a:solidFill>
                <a:latin typeface="Bradley Hand" charset="0"/>
                <a:ea typeface="Bradley Hand" charset="0"/>
                <a:cs typeface="Bradley Hand" charset="0"/>
              </a:rPr>
            </a:br>
            <a:r>
              <a:rPr lang="en-CA" dirty="0"/>
              <a:t> </a:t>
            </a:r>
          </a:p>
        </p:txBody>
      </p:sp>
      <p:sp>
        <p:nvSpPr>
          <p:cNvPr id="3" name="Content Placeholder 2"/>
          <p:cNvSpPr>
            <a:spLocks noGrp="1"/>
          </p:cNvSpPr>
          <p:nvPr>
            <p:ph idx="1"/>
          </p:nvPr>
        </p:nvSpPr>
        <p:spPr>
          <a:xfrm>
            <a:off x="628650" y="2469930"/>
            <a:ext cx="7886700" cy="4078015"/>
          </a:xfrm>
        </p:spPr>
        <p:txBody>
          <a:bodyPr>
            <a:normAutofit fontScale="85000" lnSpcReduction="20000"/>
          </a:bodyPr>
          <a:lstStyle/>
          <a:p>
            <a:pPr>
              <a:spcAft>
                <a:spcPts val="600"/>
              </a:spcAft>
            </a:pPr>
            <a:r>
              <a:rPr lang="en-CA" dirty="0" smtClean="0"/>
              <a:t>Schizophrenia Society of Alberta (www.schizophrenia.ab.ca)</a:t>
            </a:r>
          </a:p>
          <a:p>
            <a:pPr>
              <a:spcAft>
                <a:spcPts val="600"/>
              </a:spcAft>
            </a:pPr>
            <a:r>
              <a:rPr lang="en-CA" dirty="0" smtClean="0"/>
              <a:t>Schizophrenia </a:t>
            </a:r>
            <a:r>
              <a:rPr lang="en-CA" dirty="0"/>
              <a:t>Society of Canada (</a:t>
            </a:r>
            <a:r>
              <a:rPr lang="en-CA" dirty="0">
                <a:hlinkClick r:id="rId4"/>
              </a:rPr>
              <a:t>www.schizophrenia.ca</a:t>
            </a:r>
            <a:r>
              <a:rPr lang="en-CA" dirty="0"/>
              <a:t>)</a:t>
            </a:r>
          </a:p>
          <a:p>
            <a:pPr>
              <a:spcAft>
                <a:spcPts val="600"/>
              </a:spcAft>
            </a:pPr>
            <a:r>
              <a:rPr lang="en-CA" dirty="0" smtClean="0"/>
              <a:t>Canadian </a:t>
            </a:r>
            <a:r>
              <a:rPr lang="en-CA" dirty="0"/>
              <a:t>Mental Health Association (</a:t>
            </a:r>
            <a:r>
              <a:rPr lang="en-CA" dirty="0">
                <a:hlinkClick r:id="rId5"/>
              </a:rPr>
              <a:t>www.cmha.ca</a:t>
            </a:r>
            <a:r>
              <a:rPr lang="en-CA" dirty="0"/>
              <a:t>)</a:t>
            </a:r>
          </a:p>
          <a:p>
            <a:pPr>
              <a:spcAft>
                <a:spcPts val="600"/>
              </a:spcAft>
            </a:pPr>
            <a:r>
              <a:rPr lang="en-CA" dirty="0"/>
              <a:t>Mental Health Commission of Canada (</a:t>
            </a:r>
            <a:r>
              <a:rPr lang="en-CA" dirty="0">
                <a:hlinkClick r:id="rId6"/>
              </a:rPr>
              <a:t>www.mentalhealthcommission.ca</a:t>
            </a:r>
            <a:r>
              <a:rPr lang="en-CA" dirty="0"/>
              <a:t>)</a:t>
            </a:r>
          </a:p>
          <a:p>
            <a:pPr>
              <a:spcAft>
                <a:spcPts val="600"/>
              </a:spcAft>
            </a:pPr>
            <a:r>
              <a:rPr lang="en-CA" dirty="0"/>
              <a:t>Health Canada (</a:t>
            </a:r>
            <a:r>
              <a:rPr lang="en-CA" dirty="0">
                <a:hlinkClick r:id="rId7"/>
              </a:rPr>
              <a:t>www.hc-sc.gc.ca</a:t>
            </a:r>
            <a:r>
              <a:rPr lang="en-CA" dirty="0"/>
              <a:t>) </a:t>
            </a:r>
          </a:p>
          <a:p>
            <a:pPr>
              <a:spcAft>
                <a:spcPts val="600"/>
              </a:spcAft>
            </a:pPr>
            <a:r>
              <a:rPr lang="en-CA" dirty="0"/>
              <a:t>National Alliance on Mental Illness (USA) (</a:t>
            </a:r>
            <a:r>
              <a:rPr lang="en-CA" dirty="0">
                <a:hlinkClick r:id="rId8"/>
              </a:rPr>
              <a:t>www.nami.org</a:t>
            </a:r>
            <a:r>
              <a:rPr lang="en-CA" dirty="0"/>
              <a:t>)</a:t>
            </a:r>
          </a:p>
          <a:p>
            <a:pPr>
              <a:spcAft>
                <a:spcPts val="600"/>
              </a:spcAft>
            </a:pPr>
            <a:r>
              <a:rPr lang="en-CA" dirty="0"/>
              <a:t>Schizophrenia and Related Disorders Alliance of America (</a:t>
            </a:r>
            <a:r>
              <a:rPr lang="en-CA" dirty="0">
                <a:hlinkClick r:id="rId9"/>
              </a:rPr>
              <a:t>www.sardaa.org</a:t>
            </a:r>
            <a:r>
              <a:rPr lang="en-CA" dirty="0"/>
              <a:t>)</a:t>
            </a:r>
          </a:p>
        </p:txBody>
      </p:sp>
    </p:spTree>
    <p:custDataLst>
      <p:tags r:id="rId1"/>
    </p:custDataLst>
    <p:extLst>
      <p:ext uri="{BB962C8B-B14F-4D97-AF65-F5344CB8AC3E}">
        <p14:creationId xmlns="" xmlns:p14="http://schemas.microsoft.com/office/powerpoint/2010/main" val="365197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SA_StackedLogo-01 (2).png"/>
          <p:cNvPicPr>
            <a:picLocks noGrp="1" noChangeAspect="1"/>
          </p:cNvPicPr>
          <p:nvPr>
            <p:ph idx="1"/>
          </p:nvPr>
        </p:nvPicPr>
        <p:blipFill>
          <a:blip r:embed="rId4"/>
          <a:stretch>
            <a:fillRect/>
          </a:stretch>
        </p:blipFill>
        <p:spPr>
          <a:xfrm>
            <a:off x="2772385" y="2039815"/>
            <a:ext cx="3968504" cy="1124714"/>
          </a:xfrm>
        </p:spPr>
      </p:pic>
      <p:sp>
        <p:nvSpPr>
          <p:cNvPr id="5" name="TextBox 4"/>
          <p:cNvSpPr txBox="1"/>
          <p:nvPr/>
        </p:nvSpPr>
        <p:spPr>
          <a:xfrm>
            <a:off x="2373923" y="4125833"/>
            <a:ext cx="4547079" cy="584775"/>
          </a:xfrm>
          <a:prstGeom prst="rect">
            <a:avLst/>
          </a:prstGeom>
          <a:noFill/>
        </p:spPr>
        <p:txBody>
          <a:bodyPr wrap="none" rtlCol="0">
            <a:spAutoFit/>
          </a:bodyPr>
          <a:lstStyle/>
          <a:p>
            <a:r>
              <a:rPr lang="en-US" sz="3200" dirty="0" smtClean="0">
                <a:solidFill>
                  <a:schemeClr val="accent1">
                    <a:lumMod val="75000"/>
                  </a:schemeClr>
                </a:solidFill>
              </a:rPr>
              <a:t>www.schizophrenia.ab.ca</a:t>
            </a:r>
            <a:endParaRPr lang="en-US" sz="3200" dirty="0">
              <a:solidFill>
                <a:schemeClr val="accent1">
                  <a:lumMod val="75000"/>
                </a:schemeClr>
              </a:solidFill>
            </a:endParaRPr>
          </a:p>
        </p:txBody>
      </p:sp>
    </p:spTree>
    <p:custDataLst>
      <p:tags r:id="rId1"/>
    </p:custDataLst>
    <p:extLst>
      <p:ext uri="{BB962C8B-B14F-4D97-AF65-F5344CB8AC3E}">
        <p14:creationId xmlns="" xmlns:p14="http://schemas.microsoft.com/office/powerpoint/2010/main" val="1640768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 xmlns:a14="http://schemas.microsoft.com/office/drawing/2010/main" val="0"/>
              </a:ext>
            </a:extLst>
          </a:blip>
          <a:srcRect b="16946"/>
          <a:stretch/>
        </p:blipFill>
        <p:spPr>
          <a:xfrm>
            <a:off x="2621373" y="717600"/>
            <a:ext cx="3901253" cy="3768916"/>
          </a:xfrm>
          <a:prstGeom prst="rect">
            <a:avLst/>
          </a:prstGeom>
        </p:spPr>
      </p:pic>
      <p:sp>
        <p:nvSpPr>
          <p:cNvPr id="2" name="Title 1"/>
          <p:cNvSpPr>
            <a:spLocks noGrp="1"/>
          </p:cNvSpPr>
          <p:nvPr>
            <p:ph type="ctrTitle" idx="4294967295"/>
          </p:nvPr>
        </p:nvSpPr>
        <p:spPr>
          <a:xfrm>
            <a:off x="271461" y="3879389"/>
            <a:ext cx="8601075" cy="2387600"/>
          </a:xfrm>
        </p:spPr>
        <p:txBody>
          <a:bodyPr>
            <a:normAutofit/>
          </a:bodyPr>
          <a:lstStyle/>
          <a:p>
            <a:pPr algn="ctr"/>
            <a:r>
              <a:rPr lang="en-CA" sz="6000" dirty="0">
                <a:latin typeface="+mn-lt"/>
              </a:rPr>
              <a:t>Discussion</a:t>
            </a:r>
          </a:p>
        </p:txBody>
      </p:sp>
      <p:sp>
        <p:nvSpPr>
          <p:cNvPr id="7" name="Rectangle 6"/>
          <p:cNvSpPr/>
          <p:nvPr/>
        </p:nvSpPr>
        <p:spPr>
          <a:xfrm>
            <a:off x="1" y="5897216"/>
            <a:ext cx="9144000" cy="960783"/>
          </a:xfrm>
          <a:prstGeom prst="rect">
            <a:avLst/>
          </a:prstGeom>
          <a:solidFill>
            <a:srgbClr val="F67C2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type="subTitle" idx="4294967295"/>
          </p:nvPr>
        </p:nvSpPr>
        <p:spPr>
          <a:xfrm>
            <a:off x="271461" y="6073052"/>
            <a:ext cx="8601075" cy="725487"/>
          </a:xfrm>
          <a:noFill/>
          <a:ln>
            <a:noFill/>
          </a:ln>
          <a:effectLst/>
        </p:spPr>
        <p:txBody>
          <a:bodyPr>
            <a:normAutofit/>
          </a:bodyPr>
          <a:lstStyle/>
          <a:p>
            <a:pPr marL="0" indent="0" algn="ctr">
              <a:lnSpc>
                <a:spcPct val="110000"/>
              </a:lnSpc>
              <a:spcBef>
                <a:spcPts val="0"/>
              </a:spcBef>
              <a:buNone/>
            </a:pPr>
            <a:r>
              <a:rPr lang="en-CA" b="1" dirty="0">
                <a:solidFill>
                  <a:schemeClr val="bg1"/>
                </a:solidFill>
                <a:latin typeface="Bradley Hand ITC" panose="03070402050302030203" pitchFamily="66" charset="0"/>
                <a:ea typeface="Bradley Hand" charset="0"/>
                <a:cs typeface="Bradley Hand" charset="0"/>
              </a:rPr>
              <a:t>Group sharing of insights, questions and answers</a:t>
            </a:r>
          </a:p>
        </p:txBody>
      </p:sp>
    </p:spTree>
    <p:custDataLst>
      <p:tags r:id="rId1"/>
    </p:custDataLst>
    <p:extLst>
      <p:ext uri="{BB962C8B-B14F-4D97-AF65-F5344CB8AC3E}">
        <p14:creationId xmlns="" xmlns:p14="http://schemas.microsoft.com/office/powerpoint/2010/main" val="1734911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b="1" dirty="0">
                <a:latin typeface="Bradley Hand ITC" panose="03070402050302030203" pitchFamily="66" charset="0"/>
              </a:rPr>
              <a:t>Treating Schizophrenia</a:t>
            </a:r>
          </a:p>
        </p:txBody>
      </p:sp>
      <p:sp>
        <p:nvSpPr>
          <p:cNvPr id="3" name="Subtitle 2"/>
          <p:cNvSpPr>
            <a:spLocks noGrp="1"/>
          </p:cNvSpPr>
          <p:nvPr>
            <p:ph type="body" idx="1"/>
          </p:nvPr>
        </p:nvSpPr>
        <p:spPr/>
        <p:txBody>
          <a:bodyPr/>
          <a:lstStyle/>
          <a:p>
            <a:pPr algn="ctr"/>
            <a:r>
              <a:rPr lang="en-CA" dirty="0"/>
              <a:t>Module 2</a:t>
            </a:r>
          </a:p>
        </p:txBody>
      </p:sp>
      <p:pic>
        <p:nvPicPr>
          <p:cNvPr id="6" name="Picture 5"/>
          <p:cNvPicPr>
            <a:picLocks noChangeAspect="1"/>
          </p:cNvPicPr>
          <p:nvPr/>
        </p:nvPicPr>
        <p:blipFill>
          <a:blip r:embed="rId4">
            <a:alphaModFix amt="13000"/>
            <a:grayscl/>
          </a:blip>
          <a:stretch>
            <a:fillRect/>
          </a:stretch>
        </p:blipFill>
        <p:spPr>
          <a:xfrm>
            <a:off x="1010396" y="342900"/>
            <a:ext cx="7113684" cy="5549900"/>
          </a:xfrm>
          <a:prstGeom prst="rect">
            <a:avLst/>
          </a:prstGeom>
        </p:spPr>
      </p:pic>
    </p:spTree>
    <p:custDataLst>
      <p:tags r:id="rId1"/>
    </p:custDataLst>
    <p:extLst>
      <p:ext uri="{BB962C8B-B14F-4D97-AF65-F5344CB8AC3E}">
        <p14:creationId xmlns="" xmlns:p14="http://schemas.microsoft.com/office/powerpoint/2010/main" val="125747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alphaModFix amt="13000"/>
            <a:grayscl/>
          </a:blip>
          <a:stretch>
            <a:fillRect/>
          </a:stretch>
        </p:blipFill>
        <p:spPr>
          <a:xfrm>
            <a:off x="1010396" y="342900"/>
            <a:ext cx="7113684" cy="5549900"/>
          </a:xfrm>
          <a:prstGeom prst="rect">
            <a:avLst/>
          </a:prstGeom>
        </p:spPr>
      </p:pic>
      <p:sp>
        <p:nvSpPr>
          <p:cNvPr id="4" name="Title 3"/>
          <p:cNvSpPr>
            <a:spLocks noGrp="1"/>
          </p:cNvSpPr>
          <p:nvPr>
            <p:ph type="title"/>
          </p:nvPr>
        </p:nvSpPr>
        <p:spPr/>
        <p:txBody>
          <a:bodyPr>
            <a:normAutofit/>
          </a:bodyPr>
          <a:lstStyle/>
          <a:p>
            <a:r>
              <a:rPr lang="en-CA" sz="4400" b="1" dirty="0">
                <a:latin typeface="Bradley Hand ITC" panose="03070402050302030203" pitchFamily="66" charset="0"/>
              </a:rPr>
              <a:t>Introduction to Schizophrenia</a:t>
            </a:r>
          </a:p>
        </p:txBody>
      </p:sp>
      <p:sp>
        <p:nvSpPr>
          <p:cNvPr id="7" name="Text Placeholder 6"/>
          <p:cNvSpPr txBox="1">
            <a:spLocks noGrp="1"/>
          </p:cNvSpPr>
          <p:nvPr>
            <p:ph type="body" idx="1"/>
          </p:nvPr>
        </p:nvSpPr>
        <p:spPr>
          <a:xfrm>
            <a:off x="623888" y="4622195"/>
            <a:ext cx="2437364" cy="480131"/>
          </a:xfrm>
          <a:prstGeom prst="rect">
            <a:avLst/>
          </a:prstGeom>
          <a:noFill/>
        </p:spPr>
        <p:txBody>
          <a:bodyPr wrap="square" rtlCol="0">
            <a:spAutoFit/>
          </a:bodyPr>
          <a:lstStyle/>
          <a:p>
            <a:pPr algn="ctr"/>
            <a:r>
              <a:rPr lang="en-CA" dirty="0"/>
              <a:t>Module 1</a:t>
            </a:r>
          </a:p>
        </p:txBody>
      </p:sp>
    </p:spTree>
    <p:custDataLst>
      <p:tags r:id="rId1"/>
    </p:custDataLst>
    <p:extLst>
      <p:ext uri="{BB962C8B-B14F-4D97-AF65-F5344CB8AC3E}">
        <p14:creationId xmlns="" xmlns:p14="http://schemas.microsoft.com/office/powerpoint/2010/main" val="273335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dirty="0"/>
              <a:t>Treating Schizophrenia:</a:t>
            </a:r>
            <a:br>
              <a:rPr lang="en-CA" dirty="0"/>
            </a:br>
            <a:r>
              <a:rPr lang="en-CA" sz="4400" b="1" dirty="0">
                <a:solidFill>
                  <a:srgbClr val="A770B2"/>
                </a:solidFill>
                <a:latin typeface="Bradley Hand ITC" panose="03070402050302030203" pitchFamily="66" charset="0"/>
                <a:ea typeface="Bradley Hand" charset="0"/>
                <a:cs typeface="Bradley Hand" charset="0"/>
              </a:rPr>
              <a:t>Embracing the Hope for Recovery</a:t>
            </a:r>
          </a:p>
        </p:txBody>
      </p:sp>
      <p:pic>
        <p:nvPicPr>
          <p:cNvPr id="2" name="Picture 1"/>
          <p:cNvPicPr>
            <a:picLocks noChangeAspect="1"/>
          </p:cNvPicPr>
          <p:nvPr/>
        </p:nvPicPr>
        <p:blipFill rotWithShape="1">
          <a:blip r:embed="rId3">
            <a:extLst>
              <a:ext uri="{28A0092B-C50C-407E-A947-70E740481C1C}">
                <a14:useLocalDpi xmlns="" xmlns:a14="http://schemas.microsoft.com/office/drawing/2010/main" val="0"/>
              </a:ext>
            </a:extLst>
          </a:blip>
          <a:srcRect l="27139" t="27550" r="22468" b="25505"/>
          <a:stretch/>
        </p:blipFill>
        <p:spPr>
          <a:xfrm rot="187612">
            <a:off x="404960" y="1929211"/>
            <a:ext cx="4646814" cy="4232520"/>
          </a:xfrm>
          <a:prstGeom prst="rect">
            <a:avLst/>
          </a:prstGeom>
        </p:spPr>
      </p:pic>
      <p:sp>
        <p:nvSpPr>
          <p:cNvPr id="5" name="Content Placeholder 4"/>
          <p:cNvSpPr>
            <a:spLocks noGrp="1"/>
          </p:cNvSpPr>
          <p:nvPr>
            <p:ph idx="1"/>
          </p:nvPr>
        </p:nvSpPr>
        <p:spPr>
          <a:xfrm rot="196431">
            <a:off x="749905" y="2405407"/>
            <a:ext cx="3670425" cy="4351338"/>
          </a:xfrm>
        </p:spPr>
        <p:txBody>
          <a:bodyPr>
            <a:normAutofit/>
          </a:bodyPr>
          <a:lstStyle/>
          <a:p>
            <a:pPr>
              <a:buClr>
                <a:schemeClr val="bg1"/>
              </a:buClr>
            </a:pPr>
            <a:r>
              <a:rPr lang="en-CA" sz="2600" b="1" dirty="0">
                <a:solidFill>
                  <a:schemeClr val="bg1"/>
                </a:solidFill>
                <a:latin typeface="Bradley Hand ITC" panose="03070402050302030203" pitchFamily="66" charset="0"/>
              </a:rPr>
              <a:t>Recovery is possible</a:t>
            </a:r>
          </a:p>
          <a:p>
            <a:pPr>
              <a:buClr>
                <a:schemeClr val="bg1"/>
              </a:buClr>
            </a:pPr>
            <a:r>
              <a:rPr lang="en-CA" sz="2600" b="1" dirty="0">
                <a:solidFill>
                  <a:schemeClr val="bg1"/>
                </a:solidFill>
                <a:latin typeface="Bradley Hand ITC" panose="03070402050302030203" pitchFamily="66" charset="0"/>
              </a:rPr>
              <a:t>The right treatment </a:t>
            </a:r>
            <a:br>
              <a:rPr lang="en-CA" sz="2600" b="1" dirty="0">
                <a:solidFill>
                  <a:schemeClr val="bg1"/>
                </a:solidFill>
                <a:latin typeface="Bradley Hand ITC" panose="03070402050302030203" pitchFamily="66" charset="0"/>
              </a:rPr>
            </a:br>
            <a:r>
              <a:rPr lang="en-CA" sz="2600" b="1" dirty="0">
                <a:solidFill>
                  <a:schemeClr val="bg1"/>
                </a:solidFill>
                <a:latin typeface="Bradley Hand ITC" panose="03070402050302030203" pitchFamily="66" charset="0"/>
              </a:rPr>
              <a:t>strategy can help people with schizophrenia get their lives back and live their lives to the fullest</a:t>
            </a:r>
          </a:p>
          <a:p>
            <a:pPr>
              <a:buClr>
                <a:schemeClr val="bg1"/>
              </a:buClr>
            </a:pPr>
            <a:endParaRPr lang="en-CA" sz="2400" dirty="0">
              <a:solidFill>
                <a:schemeClr val="bg1"/>
              </a:solidFill>
            </a:endParaRPr>
          </a:p>
        </p:txBody>
      </p:sp>
      <p:pic>
        <p:nvPicPr>
          <p:cNvPr id="7" name="Picture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163751" y="2721493"/>
            <a:ext cx="3876702" cy="2390209"/>
          </a:xfrm>
          <a:prstGeom prst="rect">
            <a:avLst/>
          </a:prstGeom>
        </p:spPr>
      </p:pic>
    </p:spTree>
    <p:custDataLst>
      <p:tags r:id="rId1"/>
    </p:custDataLst>
    <p:extLst>
      <p:ext uri="{BB962C8B-B14F-4D97-AF65-F5344CB8AC3E}">
        <p14:creationId xmlns="" xmlns:p14="http://schemas.microsoft.com/office/powerpoint/2010/main" val="2036722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What Are the Key Goals</a:t>
            </a:r>
            <a:br>
              <a:rPr lang="en-CA" dirty="0"/>
            </a:br>
            <a:r>
              <a:rPr lang="en-CA" dirty="0"/>
              <a:t>of Schizophrenia Treatment?</a:t>
            </a:r>
          </a:p>
        </p:txBody>
      </p:sp>
      <p:sp>
        <p:nvSpPr>
          <p:cNvPr id="12" name="Content Placeholder 11"/>
          <p:cNvSpPr>
            <a:spLocks noGrp="1"/>
          </p:cNvSpPr>
          <p:nvPr>
            <p:ph idx="1"/>
          </p:nvPr>
        </p:nvSpPr>
        <p:spPr>
          <a:xfrm>
            <a:off x="628650" y="2362048"/>
            <a:ext cx="7886700" cy="4351338"/>
          </a:xfrm>
        </p:spPr>
        <p:txBody>
          <a:bodyPr/>
          <a:lstStyle/>
          <a:p>
            <a:pPr marL="355600" lvl="0" indent="-355600"/>
            <a:r>
              <a:rPr lang="en-GB" dirty="0"/>
              <a:t>Achieve and maintain remission from symptoms</a:t>
            </a:r>
          </a:p>
          <a:p>
            <a:pPr marL="355600" lvl="0" indent="-355600"/>
            <a:r>
              <a:rPr lang="en-GB" dirty="0"/>
              <a:t>Achieve functional recovery</a:t>
            </a:r>
          </a:p>
          <a:p>
            <a:pPr marL="355600" lvl="0" indent="-355600"/>
            <a:r>
              <a:rPr lang="en-GB" dirty="0"/>
              <a:t>Improve quality of life</a:t>
            </a:r>
          </a:p>
          <a:p>
            <a:pPr marL="355600" indent="-355600"/>
            <a:r>
              <a:rPr lang="en-GB" dirty="0"/>
              <a:t>Prevent relapses</a:t>
            </a:r>
          </a:p>
          <a:p>
            <a:pPr marL="355600" indent="-355600"/>
            <a:r>
              <a:rPr lang="en-GB" dirty="0"/>
              <a:t>Prevent progression of the disease</a:t>
            </a:r>
          </a:p>
          <a:p>
            <a:endParaRPr lang="en-GB" dirty="0"/>
          </a:p>
          <a:p>
            <a:pPr lvl="0"/>
            <a:endParaRPr lang="en-GB" dirty="0"/>
          </a:p>
          <a:p>
            <a:pPr lvl="0"/>
            <a:endParaRPr lang="en-GB" dirty="0"/>
          </a:p>
          <a:p>
            <a:pPr lvl="0"/>
            <a:endParaRPr lang="en-GB" dirty="0"/>
          </a:p>
          <a:p>
            <a:endParaRPr lang="en-CA" dirty="0"/>
          </a:p>
        </p:txBody>
      </p:sp>
      <p:sp>
        <p:nvSpPr>
          <p:cNvPr id="9" name="TextBox 8"/>
          <p:cNvSpPr txBox="1"/>
          <p:nvPr/>
        </p:nvSpPr>
        <p:spPr>
          <a:xfrm>
            <a:off x="0" y="6319391"/>
            <a:ext cx="6766596" cy="538609"/>
          </a:xfrm>
          <a:prstGeom prst="rect">
            <a:avLst/>
          </a:prstGeom>
          <a:noFill/>
        </p:spPr>
        <p:txBody>
          <a:bodyPr wrap="none" rtlCol="0" anchor="b" anchorCtr="0">
            <a:spAutoFit/>
          </a:bodyPr>
          <a:lstStyle/>
          <a:p>
            <a:r>
              <a:rPr lang="en-CA" sz="1000" dirty="0"/>
              <a:t>Sources:</a:t>
            </a:r>
          </a:p>
          <a:p>
            <a:pPr defTabSz="762000" eaLnBrk="0" hangingPunct="0">
              <a:lnSpc>
                <a:spcPct val="95000"/>
              </a:lnSpc>
            </a:pPr>
            <a:r>
              <a:rPr lang="en-CA" sz="1000" dirty="0">
                <a:solidFill>
                  <a:srgbClr val="595959"/>
                </a:solidFill>
              </a:rPr>
              <a:t>Canadian Psychiatric Association. Clinical Practice Guidelines: Treatment of Schizophrenia. Can J Psychiatry 2005; 50(1):1S-56S.</a:t>
            </a:r>
          </a:p>
          <a:p>
            <a:pPr defTabSz="762000" eaLnBrk="0" hangingPunct="0">
              <a:lnSpc>
                <a:spcPct val="95000"/>
              </a:lnSpc>
            </a:pPr>
            <a:r>
              <a:rPr lang="en-CA" sz="1000" dirty="0">
                <a:solidFill>
                  <a:srgbClr val="595959"/>
                </a:solidFill>
              </a:rPr>
              <a:t>American Psychiatric Association. </a:t>
            </a:r>
            <a:r>
              <a:rPr lang="en-CA" sz="1000" dirty="0"/>
              <a:t>Practice Guideline for the Treatment of Patients With Schizophrenia, Second Edition, 2010.</a:t>
            </a:r>
            <a:endParaRPr lang="en-US" sz="1000" dirty="0">
              <a:solidFill>
                <a:srgbClr val="595959"/>
              </a:solidFill>
            </a:endParaRPr>
          </a:p>
        </p:txBody>
      </p:sp>
    </p:spTree>
    <p:custDataLst>
      <p:tags r:id="rId1"/>
    </p:custDataLst>
    <p:extLst>
      <p:ext uri="{BB962C8B-B14F-4D97-AF65-F5344CB8AC3E}">
        <p14:creationId xmlns="" xmlns:p14="http://schemas.microsoft.com/office/powerpoint/2010/main" val="171944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Where are People with Schizophrenia Usually Treated?</a:t>
            </a:r>
          </a:p>
        </p:txBody>
      </p:sp>
      <p:sp>
        <p:nvSpPr>
          <p:cNvPr id="3" name="Content Placeholder 2"/>
          <p:cNvSpPr>
            <a:spLocks noGrp="1"/>
          </p:cNvSpPr>
          <p:nvPr>
            <p:ph idx="1"/>
          </p:nvPr>
        </p:nvSpPr>
        <p:spPr>
          <a:xfrm>
            <a:off x="460375" y="1922585"/>
            <a:ext cx="8390547" cy="4119441"/>
          </a:xfrm>
        </p:spPr>
        <p:txBody>
          <a:bodyPr/>
          <a:lstStyle/>
          <a:p>
            <a:pPr marL="0" indent="0">
              <a:buNone/>
            </a:pPr>
            <a:r>
              <a:rPr lang="en-CA" sz="3500" b="1" dirty="0">
                <a:solidFill>
                  <a:srgbClr val="A770B2"/>
                </a:solidFill>
                <a:latin typeface="Bradley Hand ITC" panose="03070402050302030203" pitchFamily="66" charset="0"/>
                <a:ea typeface="Bradley Hand" charset="0"/>
                <a:cs typeface="Bradley Hand" charset="0"/>
              </a:rPr>
              <a:t>Treatment settings vary from person to person and at different stages of the disease</a:t>
            </a:r>
          </a:p>
          <a:p>
            <a:pPr marL="0" indent="0">
              <a:buNone/>
            </a:pPr>
            <a:endParaRPr lang="en-CA" dirty="0"/>
          </a:p>
        </p:txBody>
      </p:sp>
      <p:sp>
        <p:nvSpPr>
          <p:cNvPr id="5" name="Rounded Rectangle 4"/>
          <p:cNvSpPr/>
          <p:nvPr/>
        </p:nvSpPr>
        <p:spPr>
          <a:xfrm>
            <a:off x="2159732" y="3276600"/>
            <a:ext cx="2003822" cy="584448"/>
          </a:xfrm>
          <a:prstGeom prst="round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latin typeface="Bradley Hand" charset="0"/>
                <a:ea typeface="Bradley Hand" charset="0"/>
                <a:cs typeface="Bradley Hand" charset="0"/>
              </a:rPr>
              <a:t>First episode</a:t>
            </a:r>
          </a:p>
        </p:txBody>
      </p:sp>
      <p:sp>
        <p:nvSpPr>
          <p:cNvPr id="28674" name="AutoShape 2" descr="Image result for hospital s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dirty="0"/>
          </a:p>
        </p:txBody>
      </p:sp>
      <p:sp>
        <p:nvSpPr>
          <p:cNvPr id="28676" name="AutoShape 4" descr="Image result for hospital s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dirty="0"/>
          </a:p>
        </p:txBody>
      </p:sp>
      <p:sp>
        <p:nvSpPr>
          <p:cNvPr id="28678" name="AutoShape 6" descr="Image result for hospital s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dirty="0"/>
          </a:p>
        </p:txBody>
      </p:sp>
      <p:sp>
        <p:nvSpPr>
          <p:cNvPr id="28680" name="AutoShape 8" descr="Image result for hospital s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dirty="0"/>
          </a:p>
        </p:txBody>
      </p:sp>
      <p:sp>
        <p:nvSpPr>
          <p:cNvPr id="12" name="Rounded Rectangle 11"/>
          <p:cNvSpPr/>
          <p:nvPr/>
        </p:nvSpPr>
        <p:spPr>
          <a:xfrm>
            <a:off x="4290168" y="3276600"/>
            <a:ext cx="2003822" cy="584448"/>
          </a:xfrm>
          <a:prstGeom prst="roundRect">
            <a:avLst/>
          </a:prstGeom>
          <a:solidFill>
            <a:srgbClr val="9BCE6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latin typeface="Bradley Hand" charset="0"/>
                <a:ea typeface="Bradley Hand" charset="0"/>
                <a:cs typeface="Bradley Hand" charset="0"/>
              </a:rPr>
              <a:t>Stabilization</a:t>
            </a:r>
          </a:p>
        </p:txBody>
      </p:sp>
      <p:sp>
        <p:nvSpPr>
          <p:cNvPr id="13" name="Rounded Rectangle 12"/>
          <p:cNvSpPr/>
          <p:nvPr/>
        </p:nvSpPr>
        <p:spPr>
          <a:xfrm>
            <a:off x="2123728" y="4941168"/>
            <a:ext cx="1800200" cy="648071"/>
          </a:xfrm>
          <a:prstGeom prst="roundRect">
            <a:avLst/>
          </a:prstGeom>
          <a:solidFill>
            <a:schemeClr val="bg1"/>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rPr>
              <a:t>Hospital</a:t>
            </a:r>
          </a:p>
          <a:p>
            <a:pPr algn="ctr"/>
            <a:r>
              <a:rPr lang="en-CA" b="1" dirty="0">
                <a:solidFill>
                  <a:schemeClr val="tx1"/>
                </a:solidFill>
              </a:rPr>
              <a:t>admission</a:t>
            </a:r>
          </a:p>
        </p:txBody>
      </p:sp>
      <p:sp>
        <p:nvSpPr>
          <p:cNvPr id="14" name="TextBox 13"/>
          <p:cNvSpPr txBox="1"/>
          <p:nvPr/>
        </p:nvSpPr>
        <p:spPr>
          <a:xfrm>
            <a:off x="323528" y="3429000"/>
            <a:ext cx="1814407" cy="369332"/>
          </a:xfrm>
          <a:prstGeom prst="rect">
            <a:avLst/>
          </a:prstGeom>
          <a:noFill/>
        </p:spPr>
        <p:txBody>
          <a:bodyPr wrap="none" rtlCol="0">
            <a:spAutoFit/>
          </a:bodyPr>
          <a:lstStyle/>
          <a:p>
            <a:r>
              <a:rPr lang="en-CA" b="1" dirty="0"/>
              <a:t>Period of disease</a:t>
            </a:r>
          </a:p>
        </p:txBody>
      </p:sp>
      <p:sp>
        <p:nvSpPr>
          <p:cNvPr id="15" name="TextBox 14"/>
          <p:cNvSpPr txBox="1"/>
          <p:nvPr/>
        </p:nvSpPr>
        <p:spPr>
          <a:xfrm>
            <a:off x="108012" y="5084729"/>
            <a:ext cx="2015716" cy="369332"/>
          </a:xfrm>
          <a:prstGeom prst="rect">
            <a:avLst/>
          </a:prstGeom>
          <a:noFill/>
        </p:spPr>
        <p:txBody>
          <a:bodyPr wrap="square" rtlCol="0">
            <a:spAutoFit/>
          </a:bodyPr>
          <a:lstStyle/>
          <a:p>
            <a:pPr algn="r"/>
            <a:r>
              <a:rPr lang="en-CA" b="1" dirty="0"/>
              <a:t>Treatment setting</a:t>
            </a:r>
          </a:p>
        </p:txBody>
      </p:sp>
      <p:sp>
        <p:nvSpPr>
          <p:cNvPr id="16" name="Rounded Rectangle 15"/>
          <p:cNvSpPr/>
          <p:nvPr/>
        </p:nvSpPr>
        <p:spPr>
          <a:xfrm>
            <a:off x="6444208" y="3276600"/>
            <a:ext cx="2003822" cy="584448"/>
          </a:xfrm>
          <a:prstGeom prst="roundRect">
            <a:avLst/>
          </a:prstGeom>
          <a:solidFill>
            <a:srgbClr val="F67C2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latin typeface="Bradley Hand" charset="0"/>
                <a:ea typeface="Bradley Hand" charset="0"/>
                <a:cs typeface="Bradley Hand" charset="0"/>
              </a:rPr>
              <a:t>Relapse(s)</a:t>
            </a:r>
          </a:p>
        </p:txBody>
      </p:sp>
      <p:sp>
        <p:nvSpPr>
          <p:cNvPr id="17" name="Rounded Rectangle 16"/>
          <p:cNvSpPr/>
          <p:nvPr/>
        </p:nvSpPr>
        <p:spPr>
          <a:xfrm>
            <a:off x="4139952" y="4940296"/>
            <a:ext cx="2160240" cy="648943"/>
          </a:xfrm>
          <a:prstGeom prst="roundRect">
            <a:avLst/>
          </a:prstGeom>
          <a:solidFill>
            <a:schemeClr val="bg1"/>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rPr>
              <a:t>Outpatient psychiatry clinic</a:t>
            </a:r>
          </a:p>
        </p:txBody>
      </p:sp>
      <p:sp>
        <p:nvSpPr>
          <p:cNvPr id="18" name="Rounded Rectangle 17"/>
          <p:cNvSpPr/>
          <p:nvPr/>
        </p:nvSpPr>
        <p:spPr>
          <a:xfrm>
            <a:off x="6588224" y="4940297"/>
            <a:ext cx="2160240" cy="576064"/>
          </a:xfrm>
          <a:prstGeom prst="roundRect">
            <a:avLst/>
          </a:prstGeom>
          <a:solidFill>
            <a:schemeClr val="bg1"/>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rPr>
              <a:t>Primary care</a:t>
            </a:r>
          </a:p>
        </p:txBody>
      </p:sp>
      <p:sp>
        <p:nvSpPr>
          <p:cNvPr id="19" name="TextBox 18"/>
          <p:cNvSpPr txBox="1"/>
          <p:nvPr/>
        </p:nvSpPr>
        <p:spPr>
          <a:xfrm>
            <a:off x="0" y="6611779"/>
            <a:ext cx="4984057" cy="246221"/>
          </a:xfrm>
          <a:prstGeom prst="rect">
            <a:avLst/>
          </a:prstGeom>
          <a:noFill/>
        </p:spPr>
        <p:txBody>
          <a:bodyPr wrap="none" rtlCol="0" anchor="b" anchorCtr="0">
            <a:spAutoFit/>
          </a:bodyPr>
          <a:lstStyle/>
          <a:p>
            <a:r>
              <a:rPr lang="en-CA" sz="1000" dirty="0"/>
              <a:t>Source: Schizophrenia Society of Canada. </a:t>
            </a:r>
            <a:r>
              <a:rPr lang="en-CA" sz="1000" i="1" dirty="0"/>
              <a:t>Learning About Schizophrenia: Rays of Hope. </a:t>
            </a:r>
            <a:r>
              <a:rPr lang="en-CA" sz="1000" dirty="0"/>
              <a:t>2012.</a:t>
            </a:r>
          </a:p>
        </p:txBody>
      </p:sp>
      <p:cxnSp>
        <p:nvCxnSpPr>
          <p:cNvPr id="21" name="Straight Connector 20"/>
          <p:cNvCxnSpPr>
            <a:stCxn id="5" idx="2"/>
            <a:endCxn id="13" idx="0"/>
          </p:cNvCxnSpPr>
          <p:nvPr/>
        </p:nvCxnSpPr>
        <p:spPr>
          <a:xfrm flipH="1">
            <a:off x="3023828" y="3861048"/>
            <a:ext cx="137815" cy="108012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3354065" y="3861048"/>
            <a:ext cx="4314279" cy="1080120"/>
            <a:chOff x="3354065" y="3861048"/>
            <a:chExt cx="4314279" cy="1080120"/>
          </a:xfrm>
        </p:grpSpPr>
        <p:cxnSp>
          <p:nvCxnSpPr>
            <p:cNvPr id="24" name="Straight Connector 23"/>
            <p:cNvCxnSpPr>
              <a:stCxn id="12" idx="2"/>
            </p:cNvCxnSpPr>
            <p:nvPr/>
          </p:nvCxnSpPr>
          <p:spPr>
            <a:xfrm flipH="1">
              <a:off x="3354065" y="3861048"/>
              <a:ext cx="1938014" cy="108012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2" idx="2"/>
              <a:endCxn id="17" idx="0"/>
            </p:cNvCxnSpPr>
            <p:nvPr/>
          </p:nvCxnSpPr>
          <p:spPr>
            <a:xfrm flipH="1">
              <a:off x="5220072" y="3861048"/>
              <a:ext cx="72007" cy="1079248"/>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8" idx="0"/>
            </p:cNvCxnSpPr>
            <p:nvPr/>
          </p:nvCxnSpPr>
          <p:spPr>
            <a:xfrm>
              <a:off x="5220072" y="3861048"/>
              <a:ext cx="2448272" cy="1079249"/>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3851921" y="3861048"/>
            <a:ext cx="3594198" cy="1080120"/>
            <a:chOff x="3851921" y="3861048"/>
            <a:chExt cx="3594198" cy="1080120"/>
          </a:xfrm>
        </p:grpSpPr>
        <p:cxnSp>
          <p:nvCxnSpPr>
            <p:cNvPr id="34" name="Straight Connector 33"/>
            <p:cNvCxnSpPr>
              <a:stCxn id="16" idx="2"/>
            </p:cNvCxnSpPr>
            <p:nvPr/>
          </p:nvCxnSpPr>
          <p:spPr>
            <a:xfrm flipH="1">
              <a:off x="3851921" y="3861048"/>
              <a:ext cx="3594198" cy="108012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6" idx="2"/>
            </p:cNvCxnSpPr>
            <p:nvPr/>
          </p:nvCxnSpPr>
          <p:spPr>
            <a:xfrm flipH="1">
              <a:off x="5724129" y="3861048"/>
              <a:ext cx="1721990" cy="108012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 xmlns:p14="http://schemas.microsoft.com/office/powerpoint/2010/main" val="151399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up)">
                                      <p:cBhvr>
                                        <p:cTn id="12" dur="500"/>
                                        <p:tgtEl>
                                          <p:spTgt spid="40"/>
                                        </p:tgtEl>
                                      </p:cBhvr>
                                    </p:animEffect>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up)">
                                      <p:cBhvr>
                                        <p:cTn id="1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1691680" y="1909453"/>
            <a:ext cx="6192688" cy="4608512"/>
          </a:xfrm>
          <a:prstGeom prst="ellipse">
            <a:avLst/>
          </a:prstGeom>
          <a:noFill/>
          <a:ln w="22225">
            <a:solidFill>
              <a:srgbClr val="F67C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Oval 13"/>
          <p:cNvSpPr/>
          <p:nvPr/>
        </p:nvSpPr>
        <p:spPr>
          <a:xfrm>
            <a:off x="1691680" y="1909454"/>
            <a:ext cx="6192688" cy="4608512"/>
          </a:xfrm>
          <a:prstGeom prst="ellipse">
            <a:avLst/>
          </a:prstGeom>
          <a:noFill/>
          <a:ln w="22225">
            <a:solidFill>
              <a:srgbClr val="9BCE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Oval 54"/>
          <p:cNvSpPr/>
          <p:nvPr/>
        </p:nvSpPr>
        <p:spPr>
          <a:xfrm>
            <a:off x="1691680" y="1916708"/>
            <a:ext cx="6192688" cy="4608512"/>
          </a:xfrm>
          <a:prstGeom prst="ellipse">
            <a:avLst/>
          </a:prstGeom>
          <a:noFill/>
          <a:ln w="41275">
            <a:solidFill>
              <a:srgbClr val="A770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166791" y="365126"/>
            <a:ext cx="8810418" cy="1325563"/>
          </a:xfrm>
        </p:spPr>
        <p:txBody>
          <a:bodyPr>
            <a:normAutofit fontScale="90000"/>
          </a:bodyPr>
          <a:lstStyle/>
          <a:p>
            <a:r>
              <a:rPr lang="en-CA" dirty="0"/>
              <a:t>It Takes a Team Effort: </a:t>
            </a:r>
            <a:br>
              <a:rPr lang="en-CA" dirty="0"/>
            </a:br>
            <a:r>
              <a:rPr lang="en-CA" sz="4400" b="1" dirty="0">
                <a:solidFill>
                  <a:srgbClr val="A770B2"/>
                </a:solidFill>
                <a:latin typeface="Bradley Hand ITC" panose="03070402050302030203" pitchFamily="66" charset="0"/>
                <a:ea typeface="Bradley Hand" charset="0"/>
                <a:cs typeface="Bradley Hand" charset="0"/>
              </a:rPr>
              <a:t>Possible Members of the Treatment Team</a:t>
            </a:r>
          </a:p>
        </p:txBody>
      </p:sp>
      <p:sp>
        <p:nvSpPr>
          <p:cNvPr id="12" name="Oval 11"/>
          <p:cNvSpPr/>
          <p:nvPr/>
        </p:nvSpPr>
        <p:spPr>
          <a:xfrm>
            <a:off x="3208164" y="3202272"/>
            <a:ext cx="3290044" cy="1868491"/>
          </a:xfrm>
          <a:prstGeom prst="ellipse">
            <a:avLst/>
          </a:prstGeom>
          <a:solidFill>
            <a:srgbClr val="A770B2"/>
          </a:solidFill>
          <a:ln w="34925">
            <a:solidFill>
              <a:srgbClr val="A770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bg1"/>
                </a:solidFill>
                <a:latin typeface="Bradley Hand ITC" panose="03070402050302030203" pitchFamily="66" charset="0"/>
                <a:ea typeface="Bradley Hand" charset="0"/>
                <a:cs typeface="Bradley Hand" charset="0"/>
              </a:rPr>
              <a:t>Person with schizophrenia</a:t>
            </a:r>
          </a:p>
        </p:txBody>
      </p:sp>
      <p:sp>
        <p:nvSpPr>
          <p:cNvPr id="9" name="Oval 8"/>
          <p:cNvSpPr/>
          <p:nvPr/>
        </p:nvSpPr>
        <p:spPr>
          <a:xfrm>
            <a:off x="6795120" y="3709653"/>
            <a:ext cx="1872208" cy="1008112"/>
          </a:xfrm>
          <a:prstGeom prst="ellipse">
            <a:avLst/>
          </a:prstGeom>
          <a:solidFill>
            <a:srgbClr val="F67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chemeClr val="bg1"/>
                </a:solidFill>
                <a:ea typeface="Bradley Hand" charset="0"/>
                <a:cs typeface="Bradley Hand" charset="0"/>
              </a:rPr>
              <a:t>Family </a:t>
            </a:r>
          </a:p>
        </p:txBody>
      </p:sp>
      <p:sp>
        <p:nvSpPr>
          <p:cNvPr id="4" name="Rounded Rectangle 3"/>
          <p:cNvSpPr/>
          <p:nvPr/>
        </p:nvSpPr>
        <p:spPr>
          <a:xfrm>
            <a:off x="687884" y="2060724"/>
            <a:ext cx="4608512" cy="771514"/>
          </a:xfrm>
          <a:prstGeom prst="roundRect">
            <a:avLst/>
          </a:prstGeom>
          <a:solidFill>
            <a:srgbClr val="9BC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dirty="0">
                <a:solidFill>
                  <a:schemeClr val="tx1"/>
                </a:solidFill>
              </a:rPr>
              <a:t>Primary care provider</a:t>
            </a:r>
            <a:br>
              <a:rPr lang="en-CA" sz="2200" dirty="0">
                <a:solidFill>
                  <a:schemeClr val="tx1"/>
                </a:solidFill>
              </a:rPr>
            </a:br>
            <a:r>
              <a:rPr lang="en-CA" sz="2200" dirty="0">
                <a:solidFill>
                  <a:schemeClr val="tx1"/>
                </a:solidFill>
              </a:rPr>
              <a:t>(family doctor / nurse practitioner)</a:t>
            </a:r>
          </a:p>
        </p:txBody>
      </p:sp>
      <p:sp>
        <p:nvSpPr>
          <p:cNvPr id="6" name="Rounded Rectangle 5"/>
          <p:cNvSpPr/>
          <p:nvPr/>
        </p:nvSpPr>
        <p:spPr>
          <a:xfrm>
            <a:off x="399852" y="3161417"/>
            <a:ext cx="2592288" cy="576064"/>
          </a:xfrm>
          <a:prstGeom prst="roundRect">
            <a:avLst/>
          </a:prstGeom>
          <a:solidFill>
            <a:srgbClr val="9BC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dirty="0">
                <a:solidFill>
                  <a:schemeClr val="tx1"/>
                </a:solidFill>
              </a:rPr>
              <a:t>Psychiatrist</a:t>
            </a:r>
          </a:p>
        </p:txBody>
      </p:sp>
      <p:sp>
        <p:nvSpPr>
          <p:cNvPr id="7" name="Rounded Rectangle 6"/>
          <p:cNvSpPr/>
          <p:nvPr/>
        </p:nvSpPr>
        <p:spPr>
          <a:xfrm>
            <a:off x="615876" y="4971903"/>
            <a:ext cx="2592288" cy="576064"/>
          </a:xfrm>
          <a:prstGeom prst="roundRect">
            <a:avLst/>
          </a:prstGeom>
          <a:solidFill>
            <a:srgbClr val="9BC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dirty="0">
                <a:solidFill>
                  <a:schemeClr val="tx1"/>
                </a:solidFill>
              </a:rPr>
              <a:t>Social worker</a:t>
            </a:r>
          </a:p>
        </p:txBody>
      </p:sp>
      <p:sp>
        <p:nvSpPr>
          <p:cNvPr id="8" name="Rounded Rectangle 7"/>
          <p:cNvSpPr/>
          <p:nvPr/>
        </p:nvSpPr>
        <p:spPr>
          <a:xfrm>
            <a:off x="6300192" y="5229076"/>
            <a:ext cx="2592288" cy="756084"/>
          </a:xfrm>
          <a:prstGeom prst="roundRect">
            <a:avLst/>
          </a:prstGeom>
          <a:solidFill>
            <a:srgbClr val="F67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chemeClr val="bg1"/>
                </a:solidFill>
                <a:ea typeface="Bradley Hand" charset="0"/>
                <a:cs typeface="Bradley Hand" charset="0"/>
              </a:rPr>
              <a:t>Support groups</a:t>
            </a:r>
          </a:p>
        </p:txBody>
      </p:sp>
      <p:sp>
        <p:nvSpPr>
          <p:cNvPr id="10" name="Rounded Rectangle 9"/>
          <p:cNvSpPr/>
          <p:nvPr/>
        </p:nvSpPr>
        <p:spPr>
          <a:xfrm>
            <a:off x="327844" y="4066660"/>
            <a:ext cx="2592288" cy="576064"/>
          </a:xfrm>
          <a:prstGeom prst="roundRect">
            <a:avLst/>
          </a:prstGeom>
          <a:solidFill>
            <a:srgbClr val="9BC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dirty="0">
                <a:solidFill>
                  <a:schemeClr val="tx1"/>
                </a:solidFill>
              </a:rPr>
              <a:t>Counsellor</a:t>
            </a:r>
          </a:p>
        </p:txBody>
      </p:sp>
      <p:sp>
        <p:nvSpPr>
          <p:cNvPr id="11" name="Rounded Rectangle 10"/>
          <p:cNvSpPr/>
          <p:nvPr/>
        </p:nvSpPr>
        <p:spPr>
          <a:xfrm>
            <a:off x="6300192" y="2431511"/>
            <a:ext cx="2592288" cy="756084"/>
          </a:xfrm>
          <a:prstGeom prst="roundRect">
            <a:avLst/>
          </a:prstGeom>
          <a:solidFill>
            <a:srgbClr val="F67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chemeClr val="bg1"/>
                </a:solidFill>
                <a:ea typeface="Bradley Hand" charset="0"/>
                <a:cs typeface="Bradley Hand" charset="0"/>
              </a:rPr>
              <a:t>Friends</a:t>
            </a:r>
          </a:p>
        </p:txBody>
      </p:sp>
      <p:sp>
        <p:nvSpPr>
          <p:cNvPr id="56" name="Rounded Rectangle 55"/>
          <p:cNvSpPr/>
          <p:nvPr/>
        </p:nvSpPr>
        <p:spPr>
          <a:xfrm>
            <a:off x="1335956" y="5877148"/>
            <a:ext cx="2592288" cy="576064"/>
          </a:xfrm>
          <a:prstGeom prst="roundRect">
            <a:avLst/>
          </a:prstGeom>
          <a:solidFill>
            <a:srgbClr val="9BC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dirty="0">
                <a:solidFill>
                  <a:schemeClr val="tx1"/>
                </a:solidFill>
              </a:rPr>
              <a:t>Pharmacist</a:t>
            </a:r>
          </a:p>
        </p:txBody>
      </p:sp>
    </p:spTree>
    <p:custDataLst>
      <p:tags r:id="rId1"/>
    </p:custDataLst>
    <p:extLst>
      <p:ext uri="{BB962C8B-B14F-4D97-AF65-F5344CB8AC3E}">
        <p14:creationId xmlns="" xmlns:p14="http://schemas.microsoft.com/office/powerpoint/2010/main" val="74791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2000"/>
                                        <p:tgtEl>
                                          <p:spTgt spid="12"/>
                                        </p:tgtEl>
                                      </p:cBhvr>
                                    </p:animEffect>
                                  </p:childTnLst>
                                </p:cTn>
                              </p:par>
                            </p:childTnLst>
                          </p:cTn>
                        </p:par>
                        <p:par>
                          <p:cTn id="8" fill="hold">
                            <p:stCondLst>
                              <p:cond delay="2000"/>
                            </p:stCondLst>
                            <p:childTnLst>
                              <p:par>
                                <p:cTn id="9" presetID="3" presetClass="entr" presetSubtype="10" repeatCount="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1000"/>
                                        <p:tgtEl>
                                          <p:spTgt spid="13"/>
                                        </p:tgtEl>
                                      </p:cBhvr>
                                    </p:animEffect>
                                  </p:childTnLst>
                                </p:cTn>
                              </p:par>
                            </p:childTnLst>
                          </p:cTn>
                        </p:par>
                        <p:par>
                          <p:cTn id="12" fill="hold">
                            <p:stCondLst>
                              <p:cond delay="3000"/>
                            </p:stCondLst>
                            <p:childTnLst>
                              <p:par>
                                <p:cTn id="13" presetID="9"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1000"/>
                                        <p:tgtEl>
                                          <p:spTgt spid="9"/>
                                        </p:tgtEl>
                                      </p:cBhvr>
                                    </p:animEffect>
                                  </p:childTnLst>
                                </p:cTn>
                              </p:par>
                            </p:childTnLst>
                          </p:cTn>
                        </p:par>
                        <p:par>
                          <p:cTn id="16" fill="hold">
                            <p:stCondLst>
                              <p:cond delay="4000"/>
                            </p:stCondLst>
                            <p:childTnLst>
                              <p:par>
                                <p:cTn id="17" presetID="9"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1000"/>
                                        <p:tgtEl>
                                          <p:spTgt spid="11"/>
                                        </p:tgtEl>
                                      </p:cBhvr>
                                    </p:animEffect>
                                  </p:childTnLst>
                                </p:cTn>
                              </p:par>
                            </p:childTnLst>
                          </p:cTn>
                        </p:par>
                        <p:par>
                          <p:cTn id="20" fill="hold">
                            <p:stCondLst>
                              <p:cond delay="5000"/>
                            </p:stCondLst>
                            <p:childTnLst>
                              <p:par>
                                <p:cTn id="21" presetID="9"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1000"/>
                                        <p:tgtEl>
                                          <p:spTgt spid="8"/>
                                        </p:tgtEl>
                                      </p:cBhvr>
                                    </p:animEffect>
                                  </p:childTnLst>
                                </p:cTn>
                              </p:par>
                            </p:childTnLst>
                          </p:cTn>
                        </p:par>
                        <p:par>
                          <p:cTn id="24" fill="hold">
                            <p:stCondLst>
                              <p:cond delay="6000"/>
                            </p:stCondLst>
                            <p:childTnLst>
                              <p:par>
                                <p:cTn id="25" presetID="3" presetClass="entr" presetSubtype="1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1000"/>
                                        <p:tgtEl>
                                          <p:spTgt spid="14"/>
                                        </p:tgtEl>
                                      </p:cBhvr>
                                    </p:animEffect>
                                  </p:childTnLst>
                                </p:cTn>
                              </p:par>
                            </p:childTnLst>
                          </p:cTn>
                        </p:par>
                        <p:par>
                          <p:cTn id="28" fill="hold">
                            <p:stCondLst>
                              <p:cond delay="7000"/>
                            </p:stCondLst>
                            <p:childTnLst>
                              <p:par>
                                <p:cTn id="29" presetID="9"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ssolve">
                                      <p:cBhvr>
                                        <p:cTn id="31" dur="1000"/>
                                        <p:tgtEl>
                                          <p:spTgt spid="4"/>
                                        </p:tgtEl>
                                      </p:cBhvr>
                                    </p:animEffect>
                                  </p:childTnLst>
                                </p:cTn>
                              </p:par>
                            </p:childTnLst>
                          </p:cTn>
                        </p:par>
                        <p:par>
                          <p:cTn id="32" fill="hold">
                            <p:stCondLst>
                              <p:cond delay="8000"/>
                            </p:stCondLst>
                            <p:childTnLst>
                              <p:par>
                                <p:cTn id="33" presetID="9"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dissolve">
                                      <p:cBhvr>
                                        <p:cTn id="35" dur="1000"/>
                                        <p:tgtEl>
                                          <p:spTgt spid="6"/>
                                        </p:tgtEl>
                                      </p:cBhvr>
                                    </p:animEffect>
                                  </p:childTnLst>
                                </p:cTn>
                              </p:par>
                            </p:childTnLst>
                          </p:cTn>
                        </p:par>
                        <p:par>
                          <p:cTn id="36" fill="hold">
                            <p:stCondLst>
                              <p:cond delay="9000"/>
                            </p:stCondLst>
                            <p:childTnLst>
                              <p:par>
                                <p:cTn id="37" presetID="9"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dissolve">
                                      <p:cBhvr>
                                        <p:cTn id="39" dur="1000"/>
                                        <p:tgtEl>
                                          <p:spTgt spid="10"/>
                                        </p:tgtEl>
                                      </p:cBhvr>
                                    </p:animEffect>
                                  </p:childTnLst>
                                </p:cTn>
                              </p:par>
                            </p:childTnLst>
                          </p:cTn>
                        </p:par>
                        <p:par>
                          <p:cTn id="40" fill="hold">
                            <p:stCondLst>
                              <p:cond delay="10000"/>
                            </p:stCondLst>
                            <p:childTnLst>
                              <p:par>
                                <p:cTn id="41" presetID="9"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dissolve">
                                      <p:cBhvr>
                                        <p:cTn id="43" dur="1000"/>
                                        <p:tgtEl>
                                          <p:spTgt spid="7"/>
                                        </p:tgtEl>
                                      </p:cBhvr>
                                    </p:animEffect>
                                  </p:childTnLst>
                                </p:cTn>
                              </p:par>
                            </p:childTnLst>
                          </p:cTn>
                        </p:par>
                        <p:par>
                          <p:cTn id="44" fill="hold">
                            <p:stCondLst>
                              <p:cond delay="11000"/>
                            </p:stCondLst>
                            <p:childTnLst>
                              <p:par>
                                <p:cTn id="45" presetID="9"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dissolve">
                                      <p:cBhvr>
                                        <p:cTn id="47" dur="1000"/>
                                        <p:tgtEl>
                                          <p:spTgt spid="56"/>
                                        </p:tgtEl>
                                      </p:cBhvr>
                                    </p:animEffect>
                                  </p:childTnLst>
                                </p:cTn>
                              </p:par>
                            </p:childTnLst>
                          </p:cTn>
                        </p:par>
                        <p:par>
                          <p:cTn id="48" fill="hold">
                            <p:stCondLst>
                              <p:cond delay="12000"/>
                            </p:stCondLst>
                            <p:childTnLst>
                              <p:par>
                                <p:cTn id="49" presetID="3" presetClass="entr" presetSubtype="10" repeatCount="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blinds(horizontal)">
                                      <p:cBhvr>
                                        <p:cTn id="51"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55" grpId="0" animBg="1"/>
      <p:bldP spid="12" grpId="0" animBg="1"/>
      <p:bldP spid="9" grpId="0" animBg="1"/>
      <p:bldP spid="4" grpId="0" animBg="1"/>
      <p:bldP spid="6" grpId="0" animBg="1"/>
      <p:bldP spid="7" grpId="0" animBg="1"/>
      <p:bldP spid="8" grpId="0" animBg="1"/>
      <p:bldP spid="10" grpId="0" animBg="1"/>
      <p:bldP spid="11"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a:t>The Importance of Early </a:t>
            </a:r>
            <a:br>
              <a:rPr lang="en-CA" sz="4000" dirty="0"/>
            </a:br>
            <a:r>
              <a:rPr lang="en-CA" sz="4000" dirty="0"/>
              <a:t>Treatment for Schizophrenia</a:t>
            </a:r>
          </a:p>
        </p:txBody>
      </p:sp>
      <p:sp>
        <p:nvSpPr>
          <p:cNvPr id="3" name="Content Placeholder 2"/>
          <p:cNvSpPr>
            <a:spLocks noGrp="1"/>
          </p:cNvSpPr>
          <p:nvPr>
            <p:ph idx="1"/>
          </p:nvPr>
        </p:nvSpPr>
        <p:spPr>
          <a:xfrm>
            <a:off x="351693" y="1741489"/>
            <a:ext cx="8440615" cy="4351338"/>
          </a:xfrm>
        </p:spPr>
        <p:txBody>
          <a:bodyPr>
            <a:normAutofit/>
          </a:bodyPr>
          <a:lstStyle/>
          <a:p>
            <a:pPr marL="0" indent="0">
              <a:buNone/>
            </a:pPr>
            <a:r>
              <a:rPr lang="en-CA" sz="3400" b="1" dirty="0">
                <a:solidFill>
                  <a:srgbClr val="A770B2"/>
                </a:solidFill>
                <a:latin typeface="Bradley Hand ITC" panose="03070402050302030203" pitchFamily="66" charset="0"/>
                <a:ea typeface="Bradley Hand" charset="0"/>
                <a:cs typeface="Bradley Hand" charset="0"/>
              </a:rPr>
              <a:t>The sooner a psychotic episode is appropriately treated, the better the potential outcomes</a:t>
            </a:r>
          </a:p>
          <a:p>
            <a:pPr lvl="1"/>
            <a:r>
              <a:rPr lang="en-CA" sz="2400" dirty="0"/>
              <a:t>More rapid and more complete recovery</a:t>
            </a:r>
          </a:p>
          <a:p>
            <a:pPr lvl="1"/>
            <a:r>
              <a:rPr lang="en-CA" sz="2400" dirty="0"/>
              <a:t>Fewer biologic abnormalities</a:t>
            </a:r>
          </a:p>
          <a:p>
            <a:pPr lvl="1"/>
            <a:r>
              <a:rPr lang="en-CA" sz="2400" dirty="0"/>
              <a:t>Fewer relapses</a:t>
            </a:r>
          </a:p>
          <a:p>
            <a:pPr lvl="1"/>
            <a:r>
              <a:rPr lang="en-CA" sz="2400" dirty="0"/>
              <a:t>Overall better long-term outcomes and cognition</a:t>
            </a:r>
          </a:p>
        </p:txBody>
      </p:sp>
      <p:sp>
        <p:nvSpPr>
          <p:cNvPr id="4" name="TextBox 3"/>
          <p:cNvSpPr txBox="1"/>
          <p:nvPr/>
        </p:nvSpPr>
        <p:spPr>
          <a:xfrm>
            <a:off x="0" y="6611779"/>
            <a:ext cx="4984057" cy="246221"/>
          </a:xfrm>
          <a:prstGeom prst="rect">
            <a:avLst/>
          </a:prstGeom>
          <a:noFill/>
        </p:spPr>
        <p:txBody>
          <a:bodyPr wrap="none" rtlCol="0" anchor="b" anchorCtr="0">
            <a:spAutoFit/>
          </a:bodyPr>
          <a:lstStyle/>
          <a:p>
            <a:r>
              <a:rPr lang="en-CA" sz="1000" dirty="0"/>
              <a:t>Source: Schizophrenia Society of Canada. </a:t>
            </a:r>
            <a:r>
              <a:rPr lang="en-CA" sz="1000" i="1" dirty="0"/>
              <a:t>Learning About Schizophrenia: Rays of Hope. </a:t>
            </a:r>
            <a:r>
              <a:rPr lang="en-CA" sz="1000" dirty="0"/>
              <a:t>2012.</a:t>
            </a:r>
          </a:p>
        </p:txBody>
      </p:sp>
      <p:grpSp>
        <p:nvGrpSpPr>
          <p:cNvPr id="18" name="Group 17"/>
          <p:cNvGrpSpPr/>
          <p:nvPr/>
        </p:nvGrpSpPr>
        <p:grpSpPr>
          <a:xfrm>
            <a:off x="484312" y="4581128"/>
            <a:ext cx="8240724" cy="1872209"/>
            <a:chOff x="484312" y="4581128"/>
            <a:chExt cx="8240724" cy="1872209"/>
          </a:xfrm>
        </p:grpSpPr>
        <p:sp>
          <p:nvSpPr>
            <p:cNvPr id="5" name="Oval 4"/>
            <p:cNvSpPr/>
            <p:nvPr/>
          </p:nvSpPr>
          <p:spPr>
            <a:xfrm>
              <a:off x="4876800" y="4581128"/>
              <a:ext cx="3848236" cy="936104"/>
            </a:xfrm>
            <a:prstGeom prst="ellipse">
              <a:avLst/>
            </a:prstGeom>
            <a:noFill/>
            <a:ln>
              <a:solidFill>
                <a:srgbClr val="A770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rPr>
                <a:t>Proper medical care</a:t>
              </a:r>
            </a:p>
          </p:txBody>
        </p:sp>
        <p:sp>
          <p:nvSpPr>
            <p:cNvPr id="6" name="Rectangle 5"/>
            <p:cNvSpPr/>
            <p:nvPr/>
          </p:nvSpPr>
          <p:spPr>
            <a:xfrm>
              <a:off x="5004048" y="5889273"/>
              <a:ext cx="3600400" cy="564064"/>
            </a:xfrm>
            <a:prstGeom prst="rect">
              <a:avLst/>
            </a:prstGeom>
            <a:solidFill>
              <a:srgbClr val="A77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Recovery is possible!</a:t>
              </a:r>
            </a:p>
          </p:txBody>
        </p:sp>
        <p:sp>
          <p:nvSpPr>
            <p:cNvPr id="7" name="Oval 6"/>
            <p:cNvSpPr/>
            <p:nvPr/>
          </p:nvSpPr>
          <p:spPr>
            <a:xfrm>
              <a:off x="484312" y="4581128"/>
              <a:ext cx="3848236" cy="936104"/>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rPr>
                <a:t>No proper medical care</a:t>
              </a:r>
            </a:p>
          </p:txBody>
        </p:sp>
        <p:sp>
          <p:nvSpPr>
            <p:cNvPr id="8" name="Rectangle 7"/>
            <p:cNvSpPr/>
            <p:nvPr/>
          </p:nvSpPr>
          <p:spPr>
            <a:xfrm>
              <a:off x="611560" y="5889273"/>
              <a:ext cx="3600400" cy="564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The disease worsens</a:t>
              </a:r>
            </a:p>
          </p:txBody>
        </p:sp>
        <p:cxnSp>
          <p:nvCxnSpPr>
            <p:cNvPr id="10" name="Straight Arrow Connector 9"/>
            <p:cNvCxnSpPr>
              <a:stCxn id="7" idx="4"/>
              <a:endCxn id="8" idx="0"/>
            </p:cNvCxnSpPr>
            <p:nvPr/>
          </p:nvCxnSpPr>
          <p:spPr>
            <a:xfrm>
              <a:off x="2408430" y="5517232"/>
              <a:ext cx="3330" cy="372041"/>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4"/>
              <a:endCxn id="6" idx="0"/>
            </p:cNvCxnSpPr>
            <p:nvPr/>
          </p:nvCxnSpPr>
          <p:spPr>
            <a:xfrm>
              <a:off x="6800918" y="5517232"/>
              <a:ext cx="3330" cy="372041"/>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 xmlns:p14="http://schemas.microsoft.com/office/powerpoint/2010/main" val="155268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Importance of Avoiding Relapses</a:t>
            </a:r>
          </a:p>
        </p:txBody>
      </p:sp>
      <p:sp>
        <p:nvSpPr>
          <p:cNvPr id="3" name="Content Placeholder 2"/>
          <p:cNvSpPr>
            <a:spLocks noGrp="1"/>
          </p:cNvSpPr>
          <p:nvPr>
            <p:ph idx="1"/>
          </p:nvPr>
        </p:nvSpPr>
        <p:spPr>
          <a:xfrm>
            <a:off x="451339" y="1547446"/>
            <a:ext cx="8241323" cy="4494581"/>
          </a:xfrm>
        </p:spPr>
        <p:txBody>
          <a:bodyPr/>
          <a:lstStyle/>
          <a:p>
            <a:pPr marL="0" indent="0">
              <a:buNone/>
            </a:pPr>
            <a:r>
              <a:rPr lang="en-CA" sz="3200" b="1" dirty="0">
                <a:solidFill>
                  <a:srgbClr val="A770B2"/>
                </a:solidFill>
                <a:latin typeface="Bradley Hand ITC" panose="03070402050302030203" pitchFamily="66" charset="0"/>
                <a:ea typeface="Bradley Hand" charset="0"/>
                <a:cs typeface="Bradley Hand" charset="0"/>
              </a:rPr>
              <a:t>Relapses (re-emergence of symptoms) are associated with</a:t>
            </a:r>
          </a:p>
          <a:p>
            <a:pPr lvl="2"/>
            <a:endParaRPr lang="en-CA" dirty="0"/>
          </a:p>
          <a:p>
            <a:pPr lvl="2"/>
            <a:endParaRPr lang="en-CA" dirty="0"/>
          </a:p>
        </p:txBody>
      </p:sp>
      <p:sp>
        <p:nvSpPr>
          <p:cNvPr id="4" name="TextBox 3"/>
          <p:cNvSpPr txBox="1"/>
          <p:nvPr/>
        </p:nvSpPr>
        <p:spPr>
          <a:xfrm>
            <a:off x="0" y="6304002"/>
            <a:ext cx="8763000" cy="553998"/>
          </a:xfrm>
          <a:prstGeom prst="rect">
            <a:avLst/>
          </a:prstGeom>
          <a:noFill/>
        </p:spPr>
        <p:txBody>
          <a:bodyPr wrap="square" rtlCol="0" anchor="b" anchorCtr="0">
            <a:spAutoFit/>
          </a:bodyPr>
          <a:lstStyle/>
          <a:p>
            <a:r>
              <a:rPr lang="en-CA" sz="1000" dirty="0"/>
              <a:t>Sources:</a:t>
            </a:r>
            <a:br>
              <a:rPr lang="en-CA" sz="1000" dirty="0"/>
            </a:br>
            <a:r>
              <a:rPr lang="nl-NL" sz="1000" dirty="0"/>
              <a:t>Lieberman J et al. </a:t>
            </a:r>
            <a:r>
              <a:rPr lang="nl-NL" sz="1000" i="1" dirty="0"/>
              <a:t>Biol Psychiatry</a:t>
            </a:r>
            <a:r>
              <a:rPr lang="nl-NL" sz="1000" dirty="0"/>
              <a:t> 2001; 49(6):487-99; </a:t>
            </a:r>
            <a:r>
              <a:rPr lang="en-CA" sz="1000" dirty="0" err="1"/>
              <a:t>Brissos</a:t>
            </a:r>
            <a:r>
              <a:rPr lang="en-CA" sz="1000" dirty="0"/>
              <a:t> S et al. </a:t>
            </a:r>
            <a:r>
              <a:rPr lang="en-CA" sz="1000" i="1" dirty="0"/>
              <a:t>Schizophr Res</a:t>
            </a:r>
            <a:r>
              <a:rPr lang="en-CA" sz="1000" dirty="0"/>
              <a:t> 2011; 129(2-3):133-6; </a:t>
            </a:r>
            <a:r>
              <a:rPr lang="nl-NL" sz="1000" dirty="0" err="1"/>
              <a:t>Almond</a:t>
            </a:r>
            <a:r>
              <a:rPr lang="nl-NL" sz="1000" dirty="0"/>
              <a:t> S et al</a:t>
            </a:r>
            <a:r>
              <a:rPr lang="nl-NL" sz="1000" i="1" dirty="0"/>
              <a:t>. Br J Psychiatry</a:t>
            </a:r>
            <a:r>
              <a:rPr lang="nl-NL" sz="1000" dirty="0"/>
              <a:t> 2004; 184:346-51.</a:t>
            </a:r>
          </a:p>
          <a:p>
            <a:r>
              <a:rPr lang="en-CA" sz="1000" dirty="0"/>
              <a:t>Emsley R et al. </a:t>
            </a:r>
            <a:r>
              <a:rPr lang="en-CA" sz="1000" i="1" dirty="0"/>
              <a:t>Schizophr Res</a:t>
            </a:r>
            <a:r>
              <a:rPr lang="en-CA" sz="1000" dirty="0"/>
              <a:t> 2012; 138(1):29-34; Nasrallah HA, et al. </a:t>
            </a:r>
            <a:r>
              <a:rPr lang="en-CA" sz="1000" i="1" dirty="0"/>
              <a:t>J Psychopharmacol </a:t>
            </a:r>
            <a:r>
              <a:rPr lang="en-CA" sz="1000" dirty="0"/>
              <a:t>2006; 20(6 suppl):57-61.</a:t>
            </a:r>
          </a:p>
        </p:txBody>
      </p:sp>
      <p:grpSp>
        <p:nvGrpSpPr>
          <p:cNvPr id="5" name="Group 37"/>
          <p:cNvGrpSpPr/>
          <p:nvPr/>
        </p:nvGrpSpPr>
        <p:grpSpPr>
          <a:xfrm>
            <a:off x="539552" y="3016252"/>
            <a:ext cx="2787532" cy="1129270"/>
            <a:chOff x="539552" y="2825752"/>
            <a:chExt cx="2787532" cy="1129270"/>
          </a:xfrm>
        </p:grpSpPr>
        <p:sp>
          <p:nvSpPr>
            <p:cNvPr id="13" name="Rounded Rectangle 12"/>
            <p:cNvSpPr/>
            <p:nvPr/>
          </p:nvSpPr>
          <p:spPr>
            <a:xfrm>
              <a:off x="539552" y="2825752"/>
              <a:ext cx="1800200" cy="936104"/>
            </a:xfrm>
            <a:prstGeom prst="round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Greater chance of future relapses</a:t>
              </a:r>
            </a:p>
          </p:txBody>
        </p:sp>
        <p:cxnSp>
          <p:nvCxnSpPr>
            <p:cNvPr id="19" name="Straight Arrow Connector 18"/>
            <p:cNvCxnSpPr>
              <a:stCxn id="17" idx="1"/>
            </p:cNvCxnSpPr>
            <p:nvPr/>
          </p:nvCxnSpPr>
          <p:spPr>
            <a:xfrm flipH="1" flipV="1">
              <a:off x="2339752" y="3792116"/>
              <a:ext cx="987332" cy="16290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6" name="Group 38"/>
          <p:cNvGrpSpPr/>
          <p:nvPr/>
        </p:nvGrpSpPr>
        <p:grpSpPr>
          <a:xfrm>
            <a:off x="2579779" y="2639988"/>
            <a:ext cx="1800200" cy="1269072"/>
            <a:chOff x="2579779" y="2449488"/>
            <a:chExt cx="1800200" cy="1269072"/>
          </a:xfrm>
        </p:grpSpPr>
        <p:sp>
          <p:nvSpPr>
            <p:cNvPr id="10" name="Rounded Rectangle 9"/>
            <p:cNvSpPr/>
            <p:nvPr/>
          </p:nvSpPr>
          <p:spPr>
            <a:xfrm>
              <a:off x="2579779" y="2449488"/>
              <a:ext cx="1800200" cy="720080"/>
            </a:xfrm>
            <a:prstGeom prst="round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More</a:t>
              </a:r>
              <a:br>
                <a:rPr lang="en-CA" b="1" dirty="0"/>
              </a:br>
              <a:r>
                <a:rPr lang="en-CA" b="1" dirty="0"/>
                <a:t>hospitalizations</a:t>
              </a:r>
            </a:p>
          </p:txBody>
        </p:sp>
        <p:cxnSp>
          <p:nvCxnSpPr>
            <p:cNvPr id="20" name="Straight Arrow Connector 19"/>
            <p:cNvCxnSpPr>
              <a:endCxn id="10" idx="2"/>
            </p:cNvCxnSpPr>
            <p:nvPr/>
          </p:nvCxnSpPr>
          <p:spPr>
            <a:xfrm flipH="1" flipV="1">
              <a:off x="3479879" y="3169568"/>
              <a:ext cx="253921" cy="54899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7" name="Group 39"/>
          <p:cNvGrpSpPr/>
          <p:nvPr/>
        </p:nvGrpSpPr>
        <p:grpSpPr>
          <a:xfrm>
            <a:off x="4620006" y="2639988"/>
            <a:ext cx="1800200" cy="1267544"/>
            <a:chOff x="4620006" y="2449488"/>
            <a:chExt cx="1800200" cy="1267544"/>
          </a:xfrm>
        </p:grpSpPr>
        <p:sp>
          <p:nvSpPr>
            <p:cNvPr id="14" name="Rounded Rectangle 13"/>
            <p:cNvSpPr/>
            <p:nvPr/>
          </p:nvSpPr>
          <p:spPr>
            <a:xfrm>
              <a:off x="4620006" y="2449488"/>
              <a:ext cx="1800200" cy="936104"/>
            </a:xfrm>
            <a:prstGeom prst="round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Worsening function over time</a:t>
              </a:r>
            </a:p>
          </p:txBody>
        </p:sp>
        <p:cxnSp>
          <p:nvCxnSpPr>
            <p:cNvPr id="23" name="Straight Arrow Connector 22"/>
            <p:cNvCxnSpPr>
              <a:endCxn id="14" idx="2"/>
            </p:cNvCxnSpPr>
            <p:nvPr/>
          </p:nvCxnSpPr>
          <p:spPr>
            <a:xfrm flipV="1">
              <a:off x="4932040" y="3385592"/>
              <a:ext cx="588066" cy="33144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8" name="Group 40"/>
          <p:cNvGrpSpPr/>
          <p:nvPr/>
        </p:nvGrpSpPr>
        <p:grpSpPr>
          <a:xfrm>
            <a:off x="5580112" y="2928020"/>
            <a:ext cx="2880320" cy="1123528"/>
            <a:chOff x="5580112" y="2737520"/>
            <a:chExt cx="2880320" cy="1123528"/>
          </a:xfrm>
        </p:grpSpPr>
        <p:sp>
          <p:nvSpPr>
            <p:cNvPr id="15" name="Rounded Rectangle 14"/>
            <p:cNvSpPr/>
            <p:nvPr/>
          </p:nvSpPr>
          <p:spPr>
            <a:xfrm>
              <a:off x="6660232" y="2737520"/>
              <a:ext cx="1800200" cy="936104"/>
            </a:xfrm>
            <a:prstGeom prst="round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Damage to the brain</a:t>
              </a:r>
            </a:p>
          </p:txBody>
        </p:sp>
        <p:cxnSp>
          <p:nvCxnSpPr>
            <p:cNvPr id="26" name="Straight Arrow Connector 25"/>
            <p:cNvCxnSpPr/>
            <p:nvPr/>
          </p:nvCxnSpPr>
          <p:spPr>
            <a:xfrm flipV="1">
              <a:off x="5580112" y="3601616"/>
              <a:ext cx="1080120" cy="25943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9" name="Group 41"/>
          <p:cNvGrpSpPr/>
          <p:nvPr/>
        </p:nvGrpSpPr>
        <p:grpSpPr>
          <a:xfrm>
            <a:off x="5320196" y="4411588"/>
            <a:ext cx="3003556" cy="1080120"/>
            <a:chOff x="5312860" y="4393704"/>
            <a:chExt cx="3003556" cy="1080120"/>
          </a:xfrm>
        </p:grpSpPr>
        <p:sp>
          <p:nvSpPr>
            <p:cNvPr id="11" name="Rounded Rectangle 10"/>
            <p:cNvSpPr/>
            <p:nvPr/>
          </p:nvSpPr>
          <p:spPr>
            <a:xfrm>
              <a:off x="5652120" y="4393704"/>
              <a:ext cx="2664296" cy="1080120"/>
            </a:xfrm>
            <a:prstGeom prst="round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Reduced ability to maintain a job and personal relationships</a:t>
              </a:r>
            </a:p>
          </p:txBody>
        </p:sp>
        <p:cxnSp>
          <p:nvCxnSpPr>
            <p:cNvPr id="29" name="Straight Arrow Connector 28"/>
            <p:cNvCxnSpPr>
              <a:stCxn id="17" idx="5"/>
            </p:cNvCxnSpPr>
            <p:nvPr/>
          </p:nvCxnSpPr>
          <p:spPr>
            <a:xfrm>
              <a:off x="5312860" y="4393914"/>
              <a:ext cx="411268" cy="23369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8" name="Group 42"/>
          <p:cNvGrpSpPr/>
          <p:nvPr/>
        </p:nvGrpSpPr>
        <p:grpSpPr>
          <a:xfrm>
            <a:off x="3316238" y="4484812"/>
            <a:ext cx="2016224" cy="1480515"/>
            <a:chOff x="3237894" y="4223635"/>
            <a:chExt cx="2016224" cy="1480515"/>
          </a:xfrm>
        </p:grpSpPr>
        <p:sp>
          <p:nvSpPr>
            <p:cNvPr id="16" name="Rounded Rectangle 15"/>
            <p:cNvSpPr/>
            <p:nvPr/>
          </p:nvSpPr>
          <p:spPr>
            <a:xfrm>
              <a:off x="3237894" y="4624030"/>
              <a:ext cx="2016224" cy="1080120"/>
            </a:xfrm>
            <a:prstGeom prst="round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Less chance that medications will work as well</a:t>
              </a:r>
            </a:p>
          </p:txBody>
        </p:sp>
        <p:cxnSp>
          <p:nvCxnSpPr>
            <p:cNvPr id="32" name="Straight Arrow Connector 31"/>
            <p:cNvCxnSpPr>
              <a:stCxn id="17" idx="4"/>
              <a:endCxn id="16" idx="0"/>
            </p:cNvCxnSpPr>
            <p:nvPr/>
          </p:nvCxnSpPr>
          <p:spPr>
            <a:xfrm>
              <a:off x="4241628" y="4223635"/>
              <a:ext cx="4378" cy="400395"/>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1" name="Group 43"/>
          <p:cNvGrpSpPr/>
          <p:nvPr/>
        </p:nvGrpSpPr>
        <p:grpSpPr>
          <a:xfrm>
            <a:off x="925491" y="4417155"/>
            <a:ext cx="2499500" cy="936104"/>
            <a:chOff x="827584" y="4393704"/>
            <a:chExt cx="2499500" cy="936104"/>
          </a:xfrm>
        </p:grpSpPr>
        <p:sp>
          <p:nvSpPr>
            <p:cNvPr id="12" name="Rounded Rectangle 11"/>
            <p:cNvSpPr/>
            <p:nvPr/>
          </p:nvSpPr>
          <p:spPr>
            <a:xfrm>
              <a:off x="827584" y="4393704"/>
              <a:ext cx="1800200" cy="936104"/>
            </a:xfrm>
            <a:prstGeom prst="round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Greater chance of stopping medication</a:t>
              </a:r>
            </a:p>
          </p:txBody>
        </p:sp>
        <p:cxnSp>
          <p:nvCxnSpPr>
            <p:cNvPr id="35" name="Straight Arrow Connector 34"/>
            <p:cNvCxnSpPr>
              <a:stCxn id="17" idx="3"/>
            </p:cNvCxnSpPr>
            <p:nvPr/>
          </p:nvCxnSpPr>
          <p:spPr>
            <a:xfrm flipH="1">
              <a:off x="2555776" y="4393914"/>
              <a:ext cx="771308" cy="26229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 name="Oval 16"/>
          <p:cNvSpPr/>
          <p:nvPr/>
        </p:nvSpPr>
        <p:spPr>
          <a:xfrm>
            <a:off x="2915816" y="3864124"/>
            <a:ext cx="2808312" cy="620688"/>
          </a:xfrm>
          <a:prstGeom prst="ellipse">
            <a:avLst/>
          </a:prstGeom>
          <a:solidFill>
            <a:srgbClr val="DB2F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Relapses</a:t>
            </a:r>
          </a:p>
        </p:txBody>
      </p:sp>
    </p:spTree>
    <p:custDataLst>
      <p:tags r:id="rId1"/>
    </p:custDataLst>
    <p:extLst>
      <p:ext uri="{BB962C8B-B14F-4D97-AF65-F5344CB8AC3E}">
        <p14:creationId xmlns="" xmlns:p14="http://schemas.microsoft.com/office/powerpoint/2010/main" val="194876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00381"/>
            <a:ext cx="8229600" cy="839263"/>
          </a:xfrm>
          <a:noFill/>
        </p:spPr>
        <p:txBody>
          <a:bodyPr>
            <a:normAutofit/>
          </a:bodyPr>
          <a:lstStyle/>
          <a:p>
            <a:r>
              <a:rPr lang="en-CA" sz="3600" dirty="0"/>
              <a:t>Psychosocial Treatments for Schizophrenia</a:t>
            </a:r>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3235469459"/>
              </p:ext>
            </p:extLst>
          </p:nvPr>
        </p:nvGraphicFramePr>
        <p:xfrm>
          <a:off x="304800" y="1110781"/>
          <a:ext cx="8610600" cy="5290019"/>
        </p:xfrm>
        <a:graphic>
          <a:graphicData uri="http://schemas.openxmlformats.org/drawingml/2006/table">
            <a:tbl>
              <a:tblPr firstRow="1" bandRow="1">
                <a:tableStyleId>{5C22544A-7EE6-4342-B048-85BDC9FD1C3A}</a:tableStyleId>
              </a:tblPr>
              <a:tblGrid>
                <a:gridCol w="2272145">
                  <a:extLst>
                    <a:ext uri="{9D8B030D-6E8A-4147-A177-3AD203B41FA5}">
                      <a16:colId xmlns:a16="http://schemas.microsoft.com/office/drawing/2014/main" xmlns="" val="20000"/>
                    </a:ext>
                  </a:extLst>
                </a:gridCol>
                <a:gridCol w="6338455">
                  <a:extLst>
                    <a:ext uri="{9D8B030D-6E8A-4147-A177-3AD203B41FA5}">
                      <a16:colId xmlns:a16="http://schemas.microsoft.com/office/drawing/2014/main" xmlns="" val="20001"/>
                    </a:ext>
                  </a:extLst>
                </a:gridCol>
              </a:tblGrid>
              <a:tr h="314854">
                <a:tc>
                  <a:txBody>
                    <a:bodyPr/>
                    <a:lstStyle/>
                    <a:p>
                      <a:r>
                        <a:rPr lang="en-CA" sz="2400" dirty="0">
                          <a:latin typeface="Bradley Hand ITC" panose="03070402050302030203" pitchFamily="66" charset="0"/>
                          <a:ea typeface="Bradley Hand" charset="0"/>
                          <a:cs typeface="Bradley Hand" charset="0"/>
                        </a:rPr>
                        <a:t>Treatments</a:t>
                      </a:r>
                    </a:p>
                  </a:txBody>
                  <a:tcPr/>
                </a:tc>
                <a:tc>
                  <a:txBody>
                    <a:bodyPr/>
                    <a:lstStyle/>
                    <a:p>
                      <a:r>
                        <a:rPr lang="en-CA" sz="2400" dirty="0">
                          <a:latin typeface="Bradley Hand ITC" panose="03070402050302030203" pitchFamily="66" charset="0"/>
                          <a:ea typeface="Bradley Hand" charset="0"/>
                          <a:cs typeface="Bradley Hand" charset="0"/>
                        </a:rPr>
                        <a:t>Goals</a:t>
                      </a:r>
                    </a:p>
                  </a:txBody>
                  <a:tcPr/>
                </a:tc>
                <a:extLst>
                  <a:ext uri="{0D108BD9-81ED-4DB2-BD59-A6C34878D82A}">
                    <a16:rowId xmlns:a16="http://schemas.microsoft.com/office/drawing/2014/main" xmlns="" val="10000"/>
                  </a:ext>
                </a:extLst>
              </a:tr>
              <a:tr h="701773">
                <a:tc>
                  <a:txBody>
                    <a:bodyPr/>
                    <a:lstStyle/>
                    <a:p>
                      <a:r>
                        <a:rPr lang="en-CA" dirty="0"/>
                        <a:t>Cognitive-behavioural therapy (CBT)</a:t>
                      </a:r>
                    </a:p>
                  </a:txBody>
                  <a:tcPr anchor="ctr"/>
                </a:tc>
                <a:tc>
                  <a:txBody>
                    <a:bodyPr/>
                    <a:lstStyle/>
                    <a:p>
                      <a:pPr marL="182563" marR="0" lvl="1" indent="-182563" algn="l" defTabSz="914400" rtl="0" eaLnBrk="1" fontAlgn="auto" latinLnBrk="0" hangingPunct="1">
                        <a:lnSpc>
                          <a:spcPct val="100000"/>
                        </a:lnSpc>
                        <a:spcBef>
                          <a:spcPts val="0"/>
                        </a:spcBef>
                        <a:spcAft>
                          <a:spcPts val="0"/>
                        </a:spcAft>
                        <a:buClr>
                          <a:srgbClr val="9BCE65"/>
                        </a:buClr>
                        <a:buSzTx/>
                        <a:buFont typeface="Arial" pitchFamily="34" charset="0"/>
                        <a:buChar char="•"/>
                        <a:tabLst/>
                        <a:defRPr/>
                      </a:pPr>
                      <a:r>
                        <a:rPr lang="en-CA" dirty="0"/>
                        <a:t>Helping people develop skills and strategies for becoming and staying healthy</a:t>
                      </a:r>
                    </a:p>
                  </a:txBody>
                  <a:tcPr anchor="ctr"/>
                </a:tc>
                <a:extLst>
                  <a:ext uri="{0D108BD9-81ED-4DB2-BD59-A6C34878D82A}">
                    <a16:rowId xmlns:a16="http://schemas.microsoft.com/office/drawing/2014/main" xmlns="" val="10001"/>
                  </a:ext>
                </a:extLst>
              </a:tr>
              <a:tr h="4900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Cognitive remediation</a:t>
                      </a:r>
                    </a:p>
                  </a:txBody>
                  <a:tcPr anchor="ctr"/>
                </a:tc>
                <a:tc>
                  <a:txBody>
                    <a:bodyPr/>
                    <a:lstStyle/>
                    <a:p>
                      <a:pPr marL="182563" indent="-182563">
                        <a:buClr>
                          <a:srgbClr val="9BCE65"/>
                        </a:buClr>
                        <a:buFont typeface="Arial" pitchFamily="34" charset="0"/>
                        <a:buChar char="•"/>
                      </a:pPr>
                      <a:r>
                        <a:rPr lang="en-CA" sz="1800" b="0" i="0" kern="1200" dirty="0">
                          <a:solidFill>
                            <a:schemeClr val="dk1"/>
                          </a:solidFill>
                          <a:latin typeface="+mn-lt"/>
                          <a:ea typeface="+mn-ea"/>
                          <a:cs typeface="+mn-cs"/>
                        </a:rPr>
                        <a:t>Using training and practice to improve memory and attention </a:t>
                      </a:r>
                      <a:endParaRPr lang="en-CA" dirty="0"/>
                    </a:p>
                  </a:txBody>
                  <a:tcPr anchor="ctr"/>
                </a:tc>
                <a:extLst>
                  <a:ext uri="{0D108BD9-81ED-4DB2-BD59-A6C34878D82A}">
                    <a16:rowId xmlns:a16="http://schemas.microsoft.com/office/drawing/2014/main" xmlns="" val="10002"/>
                  </a:ext>
                </a:extLst>
              </a:tr>
              <a:tr h="7017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Psychoeducation</a:t>
                      </a:r>
                    </a:p>
                  </a:txBody>
                  <a:tcPr anchor="ctr"/>
                </a:tc>
                <a:tc>
                  <a:txBody>
                    <a:bodyPr/>
                    <a:lstStyle/>
                    <a:p>
                      <a:pPr marL="182563" indent="-182563">
                        <a:buClr>
                          <a:srgbClr val="9BCE65"/>
                        </a:buClr>
                        <a:buFont typeface="Arial" pitchFamily="34" charset="0"/>
                        <a:buChar char="•"/>
                      </a:pPr>
                      <a:r>
                        <a:rPr lang="en-CA" dirty="0"/>
                        <a:t>Helping</a:t>
                      </a:r>
                      <a:r>
                        <a:rPr lang="en-CA" baseline="0" dirty="0"/>
                        <a:t> people understand the </a:t>
                      </a:r>
                      <a:r>
                        <a:rPr lang="en-CA" dirty="0"/>
                        <a:t>causes of their illness and the various treatment strategies for it</a:t>
                      </a:r>
                    </a:p>
                  </a:txBody>
                  <a:tcPr anchor="ctr"/>
                </a:tc>
                <a:extLst>
                  <a:ext uri="{0D108BD9-81ED-4DB2-BD59-A6C34878D82A}">
                    <a16:rowId xmlns:a16="http://schemas.microsoft.com/office/drawing/2014/main" xmlns="" val="10003"/>
                  </a:ext>
                </a:extLst>
              </a:tr>
              <a:tr h="701773">
                <a:tc>
                  <a:txBody>
                    <a:bodyPr/>
                    <a:lstStyle/>
                    <a:p>
                      <a:r>
                        <a:rPr lang="en-CA" dirty="0"/>
                        <a:t>Social skills and life skills training</a:t>
                      </a:r>
                    </a:p>
                  </a:txBody>
                  <a:tcPr anchor="ctr"/>
                </a:tc>
                <a:tc>
                  <a:txBody>
                    <a:bodyPr/>
                    <a:lstStyle/>
                    <a:p>
                      <a:pPr marL="182563" indent="-182563">
                        <a:buClr>
                          <a:srgbClr val="9BCE65"/>
                        </a:buClr>
                        <a:buFont typeface="Arial" pitchFamily="34" charset="0"/>
                        <a:buChar char="•"/>
                      </a:pPr>
                      <a:r>
                        <a:rPr lang="en-CA" dirty="0"/>
                        <a:t>Learning communication skills to help reduce stress</a:t>
                      </a:r>
                      <a:r>
                        <a:rPr lang="en-CA" baseline="0" dirty="0"/>
                        <a:t> and </a:t>
                      </a:r>
                      <a:r>
                        <a:rPr lang="en-CA" dirty="0"/>
                        <a:t>risk </a:t>
                      </a:r>
                      <a:br>
                        <a:rPr lang="en-CA" dirty="0"/>
                      </a:br>
                      <a:r>
                        <a:rPr lang="en-CA" dirty="0"/>
                        <a:t>of relapse</a:t>
                      </a:r>
                    </a:p>
                  </a:txBody>
                  <a:tcPr anchor="ctr"/>
                </a:tc>
                <a:extLst>
                  <a:ext uri="{0D108BD9-81ED-4DB2-BD59-A6C34878D82A}">
                    <a16:rowId xmlns:a16="http://schemas.microsoft.com/office/drawing/2014/main" xmlns="" val="10004"/>
                  </a:ext>
                </a:extLst>
              </a:tr>
              <a:tr h="22374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Family support and education and family counselling</a:t>
                      </a:r>
                    </a:p>
                  </a:txBody>
                  <a:tcPr anchor="ctr"/>
                </a:tc>
                <a:tc>
                  <a:txBody>
                    <a:bodyPr/>
                    <a:lstStyle/>
                    <a:p>
                      <a:pPr marL="182563" indent="-182563">
                        <a:buClr>
                          <a:srgbClr val="9BCE65"/>
                        </a:buClr>
                        <a:buFont typeface="Arial" pitchFamily="34" charset="0"/>
                        <a:buChar char="•"/>
                      </a:pPr>
                      <a:r>
                        <a:rPr lang="en-CA" dirty="0"/>
                        <a:t>Helping family members develop effective ways of coping</a:t>
                      </a:r>
                    </a:p>
                    <a:p>
                      <a:pPr marL="182563" indent="-182563">
                        <a:buClr>
                          <a:srgbClr val="9BCE65"/>
                        </a:buClr>
                        <a:buFont typeface="Arial" pitchFamily="34" charset="0"/>
                        <a:buChar char="•"/>
                      </a:pPr>
                      <a:r>
                        <a:rPr lang="en-CA" dirty="0"/>
                        <a:t>Helping to  understand</a:t>
                      </a:r>
                      <a:r>
                        <a:rPr lang="en-CA" baseline="0" dirty="0"/>
                        <a:t> </a:t>
                      </a:r>
                      <a:r>
                        <a:rPr lang="en-CA" dirty="0"/>
                        <a:t>recovery and its process</a:t>
                      </a:r>
                    </a:p>
                    <a:p>
                      <a:pPr marL="182563" indent="-182563">
                        <a:buClr>
                          <a:srgbClr val="9BCE65"/>
                        </a:buClr>
                        <a:buFont typeface="Arial" pitchFamily="34" charset="0"/>
                        <a:buChar char="•"/>
                      </a:pPr>
                      <a:r>
                        <a:rPr lang="en-CA" dirty="0"/>
                        <a:t>Improving communication skills</a:t>
                      </a:r>
                    </a:p>
                    <a:p>
                      <a:pPr marL="182563" indent="-182563">
                        <a:buClr>
                          <a:srgbClr val="9BCE65"/>
                        </a:buClr>
                        <a:buFont typeface="Arial" pitchFamily="34" charset="0"/>
                        <a:buChar char="•"/>
                      </a:pPr>
                      <a:r>
                        <a:rPr lang="en-CA" dirty="0"/>
                        <a:t>Providing relapse</a:t>
                      </a:r>
                      <a:r>
                        <a:rPr lang="en-CA" baseline="0" dirty="0"/>
                        <a:t> </a:t>
                      </a:r>
                      <a:r>
                        <a:rPr lang="en-CA" dirty="0"/>
                        <a:t>prevention strategies, including the identification of early warning signs</a:t>
                      </a:r>
                    </a:p>
                    <a:p>
                      <a:pPr marL="182563" indent="-182563">
                        <a:buClr>
                          <a:srgbClr val="9BCE65"/>
                        </a:buClr>
                        <a:buFont typeface="Arial" pitchFamily="34" charset="0"/>
                        <a:buChar char="•"/>
                      </a:pPr>
                      <a:r>
                        <a:rPr lang="en-CA" dirty="0"/>
                        <a:t>Providing</a:t>
                      </a:r>
                      <a:r>
                        <a:rPr lang="en-CA" baseline="0" dirty="0"/>
                        <a:t> s</a:t>
                      </a:r>
                      <a:r>
                        <a:rPr lang="en-CA" dirty="0"/>
                        <a:t>tress</a:t>
                      </a:r>
                      <a:r>
                        <a:rPr lang="en-CA" baseline="0" dirty="0"/>
                        <a:t> </a:t>
                      </a:r>
                      <a:r>
                        <a:rPr lang="en-CA" dirty="0"/>
                        <a:t>management training</a:t>
                      </a:r>
                    </a:p>
                    <a:p>
                      <a:pPr marL="182563" indent="-182563">
                        <a:buClr>
                          <a:srgbClr val="9BCE65"/>
                        </a:buClr>
                        <a:buFont typeface="Arial" pitchFamily="34" charset="0"/>
                        <a:buChar char="•"/>
                      </a:pPr>
                      <a:r>
                        <a:rPr lang="en-CA" dirty="0"/>
                        <a:t>Suggesting ways of supporting each other in times of crisis</a:t>
                      </a:r>
                    </a:p>
                  </a:txBody>
                  <a:tcPr anchor="ctr"/>
                </a:tc>
                <a:extLst>
                  <a:ext uri="{0D108BD9-81ED-4DB2-BD59-A6C34878D82A}">
                    <a16:rowId xmlns:a16="http://schemas.microsoft.com/office/drawing/2014/main" xmlns="" val="10005"/>
                  </a:ext>
                </a:extLst>
              </a:tr>
            </a:tbl>
          </a:graphicData>
        </a:graphic>
      </p:graphicFrame>
      <p:sp>
        <p:nvSpPr>
          <p:cNvPr id="6" name="TextBox 5"/>
          <p:cNvSpPr txBox="1"/>
          <p:nvPr/>
        </p:nvSpPr>
        <p:spPr>
          <a:xfrm>
            <a:off x="0" y="6457890"/>
            <a:ext cx="6623929" cy="400110"/>
          </a:xfrm>
          <a:prstGeom prst="rect">
            <a:avLst/>
          </a:prstGeom>
          <a:noFill/>
        </p:spPr>
        <p:txBody>
          <a:bodyPr wrap="none" rtlCol="0" anchor="b" anchorCtr="0">
            <a:spAutoFit/>
          </a:bodyPr>
          <a:lstStyle/>
          <a:p>
            <a:r>
              <a:rPr lang="en-CA" sz="1000" dirty="0"/>
              <a:t>Sources: Centre for Addiction and Mental Health: </a:t>
            </a:r>
            <a:r>
              <a:rPr lang="en-CA" sz="1000" dirty="0">
                <a:hlinkClick r:id="rId4"/>
              </a:rPr>
              <a:t>www.camh.ca/</a:t>
            </a:r>
            <a:r>
              <a:rPr lang="en-CA" sz="1000" dirty="0"/>
              <a:t>; Schizophrenia Society of British Columbia: </a:t>
            </a:r>
            <a:r>
              <a:rPr lang="en-CA" sz="1000" dirty="0">
                <a:hlinkClick r:id="rId5"/>
              </a:rPr>
              <a:t>www.bcss.org/</a:t>
            </a:r>
            <a:endParaRPr lang="en-CA" sz="1000" dirty="0"/>
          </a:p>
          <a:p>
            <a:r>
              <a:rPr lang="en-CA" sz="1000" dirty="0"/>
              <a:t>Schizophrenia Society of Canada. </a:t>
            </a:r>
            <a:r>
              <a:rPr lang="en-CA" sz="1000" i="1" dirty="0"/>
              <a:t>Learning About Schizophrenia: Rays of Hope. </a:t>
            </a:r>
            <a:r>
              <a:rPr lang="en-CA" sz="1000" dirty="0"/>
              <a:t>2012.</a:t>
            </a:r>
          </a:p>
        </p:txBody>
      </p:sp>
    </p:spTree>
    <p:custDataLst>
      <p:tags r:id="rId1"/>
    </p:custDataLst>
    <p:extLst>
      <p:ext uri="{BB962C8B-B14F-4D97-AF65-F5344CB8AC3E}">
        <p14:creationId xmlns="" xmlns:p14="http://schemas.microsoft.com/office/powerpoint/2010/main" val="1633095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rot="315413">
            <a:off x="5399915" y="2601572"/>
            <a:ext cx="3481379" cy="3172547"/>
          </a:xfrm>
          <a:prstGeom prst="rect">
            <a:avLst/>
          </a:prstGeom>
        </p:spPr>
      </p:pic>
      <p:sp>
        <p:nvSpPr>
          <p:cNvPr id="2" name="Title 1"/>
          <p:cNvSpPr>
            <a:spLocks noGrp="1"/>
          </p:cNvSpPr>
          <p:nvPr>
            <p:ph type="title"/>
          </p:nvPr>
        </p:nvSpPr>
        <p:spPr/>
        <p:txBody>
          <a:bodyPr>
            <a:normAutofit fontScale="90000"/>
          </a:bodyPr>
          <a:lstStyle/>
          <a:p>
            <a:r>
              <a:rPr lang="en-CA" dirty="0"/>
              <a:t>The Importance of Healthy Living for People with Schizophrenia</a:t>
            </a:r>
          </a:p>
        </p:txBody>
      </p:sp>
      <p:sp>
        <p:nvSpPr>
          <p:cNvPr id="3" name="Content Placeholder 2"/>
          <p:cNvSpPr>
            <a:spLocks noGrp="1"/>
          </p:cNvSpPr>
          <p:nvPr>
            <p:ph idx="1"/>
          </p:nvPr>
        </p:nvSpPr>
        <p:spPr>
          <a:xfrm>
            <a:off x="420831" y="1989326"/>
            <a:ext cx="5547706" cy="4351338"/>
          </a:xfrm>
        </p:spPr>
        <p:txBody>
          <a:bodyPr>
            <a:normAutofit/>
          </a:bodyPr>
          <a:lstStyle/>
          <a:p>
            <a:pPr marL="0" indent="0">
              <a:buNone/>
            </a:pPr>
            <a:r>
              <a:rPr lang="en-CA" sz="3200" b="1" dirty="0">
                <a:solidFill>
                  <a:srgbClr val="A770B2"/>
                </a:solidFill>
                <a:latin typeface="Bradley Hand ITC" panose="03070402050302030203" pitchFamily="66" charset="0"/>
                <a:ea typeface="Bradley Hand" charset="0"/>
                <a:cs typeface="Bradley Hand" charset="0"/>
              </a:rPr>
              <a:t>Regular exercise (at least three times per week) can:</a:t>
            </a:r>
          </a:p>
          <a:p>
            <a:pPr marL="361950" lvl="1" indent="-222250"/>
            <a:r>
              <a:rPr lang="en-CA" dirty="0"/>
              <a:t>Make one feel more energetic </a:t>
            </a:r>
            <a:br>
              <a:rPr lang="en-CA" dirty="0"/>
            </a:br>
            <a:r>
              <a:rPr lang="en-CA" dirty="0"/>
              <a:t>and more relaxed</a:t>
            </a:r>
          </a:p>
          <a:p>
            <a:pPr marL="361950" lvl="1" indent="-222250"/>
            <a:r>
              <a:rPr lang="en-CA" dirty="0"/>
              <a:t>Improve mood and outlook</a:t>
            </a:r>
          </a:p>
          <a:p>
            <a:pPr marL="361950" lvl="1" indent="-222250"/>
            <a:r>
              <a:rPr lang="en-CA" dirty="0"/>
              <a:t>Reduce stress</a:t>
            </a:r>
          </a:p>
          <a:p>
            <a:pPr marL="361950" lvl="1" indent="-222250"/>
            <a:r>
              <a:rPr lang="en-CA" dirty="0"/>
              <a:t>Be a natural way to meet people</a:t>
            </a:r>
          </a:p>
          <a:p>
            <a:pPr marL="361950" lvl="1" indent="-222250"/>
            <a:r>
              <a:rPr lang="en-CA" dirty="0"/>
              <a:t>Help prevent other health </a:t>
            </a:r>
            <a:br>
              <a:rPr lang="en-CA" dirty="0"/>
            </a:br>
            <a:r>
              <a:rPr lang="en-CA" dirty="0"/>
              <a:t>problems </a:t>
            </a:r>
            <a:r>
              <a:rPr lang="en-CA" sz="2000" dirty="0"/>
              <a:t>(</a:t>
            </a:r>
            <a:r>
              <a:rPr lang="en-CA" sz="2000" i="1" dirty="0"/>
              <a:t>e.g.</a:t>
            </a:r>
            <a:r>
              <a:rPr lang="en-CA" sz="2000" dirty="0"/>
              <a:t>, obesity, heart disease)</a:t>
            </a:r>
            <a:endParaRPr lang="en-CA" dirty="0"/>
          </a:p>
        </p:txBody>
      </p:sp>
      <p:sp>
        <p:nvSpPr>
          <p:cNvPr id="4" name="TextBox 3"/>
          <p:cNvSpPr txBox="1"/>
          <p:nvPr/>
        </p:nvSpPr>
        <p:spPr>
          <a:xfrm>
            <a:off x="0" y="6611779"/>
            <a:ext cx="4984057" cy="246221"/>
          </a:xfrm>
          <a:prstGeom prst="rect">
            <a:avLst/>
          </a:prstGeom>
          <a:noFill/>
        </p:spPr>
        <p:txBody>
          <a:bodyPr wrap="none" rtlCol="0" anchor="b" anchorCtr="0">
            <a:spAutoFit/>
          </a:bodyPr>
          <a:lstStyle/>
          <a:p>
            <a:r>
              <a:rPr lang="en-CA" sz="1000" dirty="0"/>
              <a:t>Source: Schizophrenia Society of Canada. </a:t>
            </a:r>
            <a:r>
              <a:rPr lang="en-CA" sz="1000" i="1" dirty="0"/>
              <a:t>Learning About Schizophrenia: Rays of Hope. </a:t>
            </a:r>
            <a:r>
              <a:rPr lang="en-CA" sz="1000" dirty="0"/>
              <a:t>2012.</a:t>
            </a:r>
          </a:p>
        </p:txBody>
      </p:sp>
      <p:sp>
        <p:nvSpPr>
          <p:cNvPr id="5" name="Rectangle 4"/>
          <p:cNvSpPr/>
          <p:nvPr/>
        </p:nvSpPr>
        <p:spPr>
          <a:xfrm rot="348930">
            <a:off x="5617877" y="2949855"/>
            <a:ext cx="3045455" cy="2092881"/>
          </a:xfrm>
          <a:prstGeom prst="rect">
            <a:avLst/>
          </a:prstGeom>
        </p:spPr>
        <p:txBody>
          <a:bodyPr wrap="square">
            <a:spAutoFit/>
          </a:bodyPr>
          <a:lstStyle/>
          <a:p>
            <a:r>
              <a:rPr lang="en-CA" sz="2600" b="1" dirty="0">
                <a:solidFill>
                  <a:schemeClr val="bg1"/>
                </a:solidFill>
                <a:latin typeface="Bradley Hand ITC" panose="03070402050302030203" pitchFamily="66" charset="0"/>
                <a:ea typeface="Bradley Hand" charset="0"/>
                <a:cs typeface="Bradley Hand" charset="0"/>
              </a:rPr>
              <a:t>Proper nutrition is also essential for the well-being of a person with schizophrenia</a:t>
            </a:r>
          </a:p>
        </p:txBody>
      </p:sp>
    </p:spTree>
    <p:custDataLst>
      <p:tags r:id="rId1"/>
    </p:custDataLst>
    <p:extLst>
      <p:ext uri="{BB962C8B-B14F-4D97-AF65-F5344CB8AC3E}">
        <p14:creationId xmlns="" xmlns:p14="http://schemas.microsoft.com/office/powerpoint/2010/main" val="72986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939589" y="2903630"/>
            <a:ext cx="3048000" cy="2301240"/>
          </a:xfrm>
          <a:prstGeom prst="rect">
            <a:avLst/>
          </a:prstGeom>
        </p:spPr>
      </p:pic>
      <p:sp>
        <p:nvSpPr>
          <p:cNvPr id="2" name="Title 1"/>
          <p:cNvSpPr>
            <a:spLocks noGrp="1"/>
          </p:cNvSpPr>
          <p:nvPr>
            <p:ph type="title"/>
          </p:nvPr>
        </p:nvSpPr>
        <p:spPr/>
        <p:txBody>
          <a:bodyPr>
            <a:normAutofit fontScale="90000"/>
          </a:bodyPr>
          <a:lstStyle/>
          <a:p>
            <a:r>
              <a:rPr lang="en-CA" dirty="0"/>
              <a:t>Medication for Schizophrenia:</a:t>
            </a:r>
            <a:br>
              <a:rPr lang="en-CA" dirty="0"/>
            </a:br>
            <a:r>
              <a:rPr lang="en-CA" sz="4400" b="1" dirty="0">
                <a:solidFill>
                  <a:srgbClr val="A770B2"/>
                </a:solidFill>
                <a:latin typeface="Bradley Hand ITC" panose="03070402050302030203" pitchFamily="66" charset="0"/>
                <a:ea typeface="Bradley Hand" charset="0"/>
                <a:cs typeface="Bradley Hand" charset="0"/>
              </a:rPr>
              <a:t>An Overview</a:t>
            </a:r>
          </a:p>
        </p:txBody>
      </p:sp>
      <p:sp>
        <p:nvSpPr>
          <p:cNvPr id="3" name="Content Placeholder 2"/>
          <p:cNvSpPr>
            <a:spLocks noGrp="1"/>
          </p:cNvSpPr>
          <p:nvPr>
            <p:ph idx="1"/>
          </p:nvPr>
        </p:nvSpPr>
        <p:spPr>
          <a:xfrm>
            <a:off x="628650" y="1878581"/>
            <a:ext cx="7886700" cy="4351338"/>
          </a:xfrm>
        </p:spPr>
        <p:txBody>
          <a:bodyPr>
            <a:normAutofit fontScale="85000" lnSpcReduction="20000"/>
          </a:bodyPr>
          <a:lstStyle/>
          <a:p>
            <a:pPr>
              <a:lnSpc>
                <a:spcPct val="120000"/>
              </a:lnSpc>
              <a:spcAft>
                <a:spcPts val="600"/>
              </a:spcAft>
            </a:pPr>
            <a:r>
              <a:rPr lang="en-CA" sz="2800" dirty="0"/>
              <a:t>Medications for schizophrenia are called </a:t>
            </a:r>
            <a:r>
              <a:rPr lang="en-CA" sz="2800" b="1" dirty="0"/>
              <a:t>antipsychotics</a:t>
            </a:r>
          </a:p>
          <a:p>
            <a:pPr>
              <a:lnSpc>
                <a:spcPct val="120000"/>
              </a:lnSpc>
              <a:spcBef>
                <a:spcPts val="400"/>
              </a:spcBef>
              <a:spcAft>
                <a:spcPts val="600"/>
              </a:spcAft>
            </a:pPr>
            <a:r>
              <a:rPr lang="en-CA" sz="2800" dirty="0"/>
              <a:t>There is no such thing as a miracle pill that helps all patients</a:t>
            </a:r>
          </a:p>
          <a:p>
            <a:pPr lvl="1">
              <a:lnSpc>
                <a:spcPct val="120000"/>
              </a:lnSpc>
              <a:spcAft>
                <a:spcPts val="600"/>
              </a:spcAft>
            </a:pPr>
            <a:r>
              <a:rPr lang="en-CA" sz="2400" dirty="0"/>
              <a:t>Effects of medication vary greatly from </a:t>
            </a:r>
            <a:br>
              <a:rPr lang="en-CA" sz="2400" dirty="0"/>
            </a:br>
            <a:r>
              <a:rPr lang="en-CA" sz="2400" dirty="0"/>
              <a:t>individual to individual</a:t>
            </a:r>
          </a:p>
          <a:p>
            <a:pPr lvl="1">
              <a:lnSpc>
                <a:spcPct val="120000"/>
              </a:lnSpc>
              <a:spcAft>
                <a:spcPts val="600"/>
              </a:spcAft>
            </a:pPr>
            <a:r>
              <a:rPr lang="en-CA" sz="2400" dirty="0"/>
              <a:t>Finding the right treatment for each person </a:t>
            </a:r>
            <a:br>
              <a:rPr lang="en-CA" sz="2400" dirty="0"/>
            </a:br>
            <a:r>
              <a:rPr lang="en-CA" sz="2400" dirty="0"/>
              <a:t>is usually a trial-and-error process</a:t>
            </a:r>
          </a:p>
          <a:p>
            <a:pPr lvl="1">
              <a:lnSpc>
                <a:spcPct val="120000"/>
              </a:lnSpc>
              <a:spcAft>
                <a:spcPts val="600"/>
              </a:spcAft>
            </a:pPr>
            <a:r>
              <a:rPr lang="en-CA" sz="2400" dirty="0"/>
              <a:t>Often  involves a number of attempts and </a:t>
            </a:r>
            <a:br>
              <a:rPr lang="en-CA" sz="2400" dirty="0"/>
            </a:br>
            <a:r>
              <a:rPr lang="en-CA" sz="2400" dirty="0"/>
              <a:t>adjustments before the right treatment is found</a:t>
            </a:r>
          </a:p>
          <a:p>
            <a:pPr>
              <a:lnSpc>
                <a:spcPct val="120000"/>
              </a:lnSpc>
              <a:spcAft>
                <a:spcPts val="600"/>
              </a:spcAft>
            </a:pPr>
            <a:r>
              <a:rPr lang="en-CA" sz="2800" dirty="0"/>
              <a:t>People with schizophrenia often require extensive support to keep taking their medication</a:t>
            </a:r>
          </a:p>
        </p:txBody>
      </p:sp>
      <p:sp>
        <p:nvSpPr>
          <p:cNvPr id="4" name="TextBox 3"/>
          <p:cNvSpPr txBox="1"/>
          <p:nvPr/>
        </p:nvSpPr>
        <p:spPr>
          <a:xfrm>
            <a:off x="0" y="6611779"/>
            <a:ext cx="4984057" cy="246221"/>
          </a:xfrm>
          <a:prstGeom prst="rect">
            <a:avLst/>
          </a:prstGeom>
          <a:noFill/>
        </p:spPr>
        <p:txBody>
          <a:bodyPr wrap="none" rtlCol="0" anchor="b" anchorCtr="0">
            <a:spAutoFit/>
          </a:bodyPr>
          <a:lstStyle/>
          <a:p>
            <a:r>
              <a:rPr lang="en-CA" sz="1000" dirty="0"/>
              <a:t>Source: Schizophrenia Society of Canada. </a:t>
            </a:r>
            <a:r>
              <a:rPr lang="en-CA" sz="1000" i="1" dirty="0"/>
              <a:t>Learning About Schizophrenia: Rays of Hope. </a:t>
            </a:r>
            <a:r>
              <a:rPr lang="en-CA" sz="1000" dirty="0"/>
              <a:t>2012.</a:t>
            </a:r>
          </a:p>
        </p:txBody>
      </p:sp>
    </p:spTree>
    <p:custDataLst>
      <p:tags r:id="rId1"/>
    </p:custDataLst>
    <p:extLst>
      <p:ext uri="{BB962C8B-B14F-4D97-AF65-F5344CB8AC3E}">
        <p14:creationId xmlns="" xmlns:p14="http://schemas.microsoft.com/office/powerpoint/2010/main" val="1603099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a:extLst>
              <a:ext uri="{28A0092B-C50C-407E-A947-70E740481C1C}">
                <a14:useLocalDpi xmlns="" xmlns:a14="http://schemas.microsoft.com/office/drawing/2010/main" val="0"/>
              </a:ext>
            </a:extLst>
          </a:blip>
          <a:srcRect b="31949"/>
          <a:stretch/>
        </p:blipFill>
        <p:spPr>
          <a:xfrm>
            <a:off x="6404351" y="1932744"/>
            <a:ext cx="2739649" cy="2133930"/>
          </a:xfrm>
          <a:prstGeom prst="rect">
            <a:avLst/>
          </a:prstGeom>
        </p:spPr>
      </p:pic>
      <p:sp>
        <p:nvSpPr>
          <p:cNvPr id="2" name="Title 1"/>
          <p:cNvSpPr>
            <a:spLocks noGrp="1"/>
          </p:cNvSpPr>
          <p:nvPr>
            <p:ph type="title"/>
          </p:nvPr>
        </p:nvSpPr>
        <p:spPr/>
        <p:txBody>
          <a:bodyPr/>
          <a:lstStyle/>
          <a:p>
            <a:r>
              <a:rPr lang="en-CA" dirty="0"/>
              <a:t>How Do Antipsychotics Work?</a:t>
            </a:r>
          </a:p>
        </p:txBody>
      </p:sp>
      <p:sp>
        <p:nvSpPr>
          <p:cNvPr id="3" name="Content Placeholder 2"/>
          <p:cNvSpPr>
            <a:spLocks noGrp="1"/>
          </p:cNvSpPr>
          <p:nvPr>
            <p:ph idx="1"/>
          </p:nvPr>
        </p:nvSpPr>
        <p:spPr>
          <a:xfrm>
            <a:off x="364201" y="1753408"/>
            <a:ext cx="8415597" cy="4351338"/>
          </a:xfrm>
        </p:spPr>
        <p:txBody>
          <a:bodyPr>
            <a:normAutofit/>
          </a:bodyPr>
          <a:lstStyle/>
          <a:p>
            <a:r>
              <a:rPr lang="en-CA" sz="2400" dirty="0"/>
              <a:t>Messages in our brains are sent by chemicals called neurotransmitters</a:t>
            </a:r>
          </a:p>
          <a:p>
            <a:r>
              <a:rPr lang="en-CA" sz="2200" dirty="0"/>
              <a:t>In schizophrenia, it is thought that something goes </a:t>
            </a:r>
            <a:br>
              <a:rPr lang="en-CA" sz="2200" dirty="0"/>
            </a:br>
            <a:r>
              <a:rPr lang="en-CA" sz="2200" dirty="0"/>
              <a:t>wrong with this complex communication system</a:t>
            </a:r>
          </a:p>
          <a:p>
            <a:r>
              <a:rPr lang="en-CA" sz="2200" dirty="0"/>
              <a:t>Antipsychotics work by helping to rebalance the </a:t>
            </a:r>
            <a:br>
              <a:rPr lang="en-CA" sz="2200" dirty="0"/>
            </a:br>
            <a:r>
              <a:rPr lang="en-CA" sz="2200" dirty="0"/>
              <a:t>communication system</a:t>
            </a:r>
          </a:p>
          <a:p>
            <a:r>
              <a:rPr lang="en-CA" sz="2200" dirty="0"/>
              <a:t>Each medication has different effects on the various neurotransmitters and every person's own neurotransmitter system is unique</a:t>
            </a:r>
          </a:p>
          <a:p>
            <a:pPr lvl="1"/>
            <a:r>
              <a:rPr lang="en-CA" sz="2000" dirty="0"/>
              <a:t>Medicines that work for one person may not work for another</a:t>
            </a:r>
          </a:p>
        </p:txBody>
      </p:sp>
      <p:sp>
        <p:nvSpPr>
          <p:cNvPr id="5" name="TextBox 4"/>
          <p:cNvSpPr txBox="1"/>
          <p:nvPr/>
        </p:nvSpPr>
        <p:spPr>
          <a:xfrm>
            <a:off x="0" y="6458989"/>
            <a:ext cx="3647152" cy="553998"/>
          </a:xfrm>
          <a:prstGeom prst="rect">
            <a:avLst/>
          </a:prstGeom>
          <a:noFill/>
        </p:spPr>
        <p:txBody>
          <a:bodyPr wrap="none" rtlCol="0" anchor="b" anchorCtr="0">
            <a:spAutoFit/>
          </a:bodyPr>
          <a:lstStyle/>
          <a:p>
            <a:r>
              <a:rPr lang="en-CA" sz="1000" dirty="0" smtClean="0"/>
              <a:t>Source: Schizophrenia Society of Alberta  </a:t>
            </a:r>
            <a:r>
              <a:rPr lang="en-CA" sz="1000" dirty="0" smtClean="0">
                <a:hlinkClick r:id="rId5"/>
              </a:rPr>
              <a:t>www.schizophrenia.ab.ca</a:t>
            </a:r>
            <a:endParaRPr lang="en-CA" sz="1000" dirty="0" smtClean="0"/>
          </a:p>
          <a:p>
            <a:r>
              <a:rPr lang="en-US" sz="1000" dirty="0" smtClean="0"/>
              <a:t> </a:t>
            </a:r>
            <a:endParaRPr lang="en-CA" sz="1000" dirty="0" smtClean="0"/>
          </a:p>
          <a:p>
            <a:endParaRPr lang="en-CA" sz="1000" dirty="0"/>
          </a:p>
        </p:txBody>
      </p:sp>
      <p:sp>
        <p:nvSpPr>
          <p:cNvPr id="7" name="Rounded Rectangle 6"/>
          <p:cNvSpPr/>
          <p:nvPr/>
        </p:nvSpPr>
        <p:spPr>
          <a:xfrm>
            <a:off x="628650" y="5694218"/>
            <a:ext cx="7913716" cy="76477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latin typeface="Bradley Hand ITC" panose="03070402050302030203" pitchFamily="66" charset="0"/>
                <a:ea typeface="Bradley Hand" charset="0"/>
                <a:cs typeface="Bradley Hand" charset="0"/>
              </a:rPr>
              <a:t>Antipsychotics need to be taken correctly</a:t>
            </a:r>
            <a:br>
              <a:rPr lang="en-CA" sz="2400" b="1" dirty="0">
                <a:latin typeface="Bradley Hand ITC" panose="03070402050302030203" pitchFamily="66" charset="0"/>
                <a:ea typeface="Bradley Hand" charset="0"/>
                <a:cs typeface="Bradley Hand" charset="0"/>
              </a:rPr>
            </a:br>
            <a:r>
              <a:rPr lang="en-CA" sz="2400" b="1" dirty="0">
                <a:latin typeface="Bradley Hand ITC" panose="03070402050302030203" pitchFamily="66" charset="0"/>
                <a:ea typeface="Bradley Hand" charset="0"/>
                <a:cs typeface="Bradley Hand" charset="0"/>
              </a:rPr>
              <a:t>and consistently to provide the most benefit</a:t>
            </a:r>
          </a:p>
        </p:txBody>
      </p:sp>
    </p:spTree>
    <p:custDataLst>
      <p:tags r:id="rId1"/>
    </p:custDataLst>
    <p:extLst>
      <p:ext uri="{BB962C8B-B14F-4D97-AF65-F5344CB8AC3E}">
        <p14:creationId xmlns="" xmlns:p14="http://schemas.microsoft.com/office/powerpoint/2010/main" val="965713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lnSpc>
                <a:spcPct val="100000"/>
              </a:lnSpc>
              <a:spcAft>
                <a:spcPts val="300"/>
              </a:spcAft>
            </a:pPr>
            <a:r>
              <a:rPr lang="en-CA" sz="5000" dirty="0">
                <a:ea typeface="Arial" charset="0"/>
                <a:cs typeface="Arial" charset="0"/>
              </a:rPr>
              <a:t>Is it Schizophrenia?</a:t>
            </a:r>
            <a:r>
              <a:rPr lang="en-CA" dirty="0"/>
              <a:t/>
            </a:r>
            <a:br>
              <a:rPr lang="en-CA" dirty="0"/>
            </a:br>
            <a:r>
              <a:rPr lang="en-CA" sz="4400" b="1" dirty="0">
                <a:solidFill>
                  <a:srgbClr val="A770B2"/>
                </a:solidFill>
                <a:latin typeface="Bradley Hand ITC" panose="03070402050302030203" pitchFamily="66" charset="0"/>
                <a:ea typeface="Bradley Hand" charset="0"/>
                <a:cs typeface="Bradley Hand" charset="0"/>
              </a:rPr>
              <a:t>Sometimes it is Hard to Tell</a:t>
            </a:r>
          </a:p>
        </p:txBody>
      </p:sp>
      <p:sp>
        <p:nvSpPr>
          <p:cNvPr id="3" name="Content Placeholder 2"/>
          <p:cNvSpPr>
            <a:spLocks noGrp="1"/>
          </p:cNvSpPr>
          <p:nvPr>
            <p:ph idx="1"/>
          </p:nvPr>
        </p:nvSpPr>
        <p:spPr>
          <a:xfrm>
            <a:off x="628650" y="2353713"/>
            <a:ext cx="4151168" cy="3937695"/>
          </a:xfrm>
        </p:spPr>
        <p:txBody>
          <a:bodyPr>
            <a:normAutofit/>
          </a:bodyPr>
          <a:lstStyle/>
          <a:p>
            <a:pPr marL="312738" indent="-312738">
              <a:buClr>
                <a:srgbClr val="A770B2"/>
              </a:buClr>
              <a:buFont typeface="Courier New" charset="0"/>
              <a:buChar char="o"/>
            </a:pPr>
            <a:r>
              <a:rPr lang="en-CA" dirty="0"/>
              <a:t>It may be difficult to tell what caused a first episode of psychosis — there are many possible causes</a:t>
            </a:r>
          </a:p>
        </p:txBody>
      </p:sp>
      <p:sp>
        <p:nvSpPr>
          <p:cNvPr id="4" name="TextBox 3"/>
          <p:cNvSpPr txBox="1"/>
          <p:nvPr/>
        </p:nvSpPr>
        <p:spPr>
          <a:xfrm>
            <a:off x="2530" y="6304002"/>
            <a:ext cx="3256020" cy="553998"/>
          </a:xfrm>
          <a:prstGeom prst="rect">
            <a:avLst/>
          </a:prstGeom>
          <a:noFill/>
        </p:spPr>
        <p:txBody>
          <a:bodyPr wrap="none" rtlCol="0" anchor="b" anchorCtr="0">
            <a:spAutoFit/>
          </a:bodyPr>
          <a:lstStyle/>
          <a:p>
            <a:r>
              <a:rPr lang="en-CA" sz="1000" dirty="0"/>
              <a:t>Source:</a:t>
            </a:r>
          </a:p>
          <a:p>
            <a:r>
              <a:rPr lang="en-CA" sz="1000" dirty="0" smtClean="0"/>
              <a:t>Schizophrenia Society of Alberta  </a:t>
            </a:r>
            <a:r>
              <a:rPr lang="en-CA" sz="1000" dirty="0" smtClean="0">
                <a:hlinkClick r:id="rId4"/>
              </a:rPr>
              <a:t>www.schizophrenia.ab.ca</a:t>
            </a:r>
            <a:endParaRPr lang="en-CA" sz="1000" dirty="0" smtClean="0"/>
          </a:p>
          <a:p>
            <a:r>
              <a:rPr lang="en-CA" sz="1000" dirty="0" smtClean="0"/>
              <a:t> </a:t>
            </a:r>
            <a:endParaRPr lang="en-CA" sz="1000" dirty="0"/>
          </a:p>
        </p:txBody>
      </p:sp>
      <p:pic>
        <p:nvPicPr>
          <p:cNvPr id="5" name="Picture 4"/>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rot="272683">
            <a:off x="5092930" y="2253960"/>
            <a:ext cx="3809009" cy="3471113"/>
          </a:xfrm>
          <a:prstGeom prst="rect">
            <a:avLst/>
          </a:prstGeom>
        </p:spPr>
      </p:pic>
      <p:sp>
        <p:nvSpPr>
          <p:cNvPr id="8" name="TextBox 7"/>
          <p:cNvSpPr txBox="1"/>
          <p:nvPr/>
        </p:nvSpPr>
        <p:spPr>
          <a:xfrm rot="253423">
            <a:off x="5193612" y="2395490"/>
            <a:ext cx="3607644" cy="3188052"/>
          </a:xfrm>
          <a:prstGeom prst="rect">
            <a:avLst/>
          </a:prstGeom>
          <a:noFill/>
        </p:spPr>
        <p:txBody>
          <a:bodyPr wrap="square" rtlCol="0">
            <a:spAutoFit/>
          </a:bodyPr>
          <a:lstStyle/>
          <a:p>
            <a:pPr marL="180975" indent="-180975">
              <a:spcBef>
                <a:spcPts val="500"/>
              </a:spcBef>
              <a:spcAft>
                <a:spcPts val="600"/>
              </a:spcAft>
              <a:buClr>
                <a:schemeClr val="bg1"/>
              </a:buClr>
              <a:buFont typeface="Arial" charset="0"/>
              <a:buChar char="•"/>
            </a:pPr>
            <a:r>
              <a:rPr lang="en-CA" sz="2350" b="1" dirty="0">
                <a:solidFill>
                  <a:schemeClr val="bg1"/>
                </a:solidFill>
                <a:latin typeface="Bradley Hand ITC" panose="03070402050302030203" pitchFamily="66" charset="0"/>
              </a:rPr>
              <a:t>It may take some time to </a:t>
            </a:r>
            <a:br>
              <a:rPr lang="en-CA" sz="2350" b="1" dirty="0">
                <a:solidFill>
                  <a:schemeClr val="bg1"/>
                </a:solidFill>
                <a:latin typeface="Bradley Hand ITC" panose="03070402050302030203" pitchFamily="66" charset="0"/>
              </a:rPr>
            </a:br>
            <a:r>
              <a:rPr lang="en-CA" sz="2350" b="1" dirty="0">
                <a:solidFill>
                  <a:schemeClr val="bg1"/>
                </a:solidFill>
                <a:latin typeface="Bradley Hand ITC" panose="03070402050302030203" pitchFamily="66" charset="0"/>
              </a:rPr>
              <a:t>make a diagnosis</a:t>
            </a:r>
          </a:p>
          <a:p>
            <a:pPr marL="180975" indent="-180975">
              <a:spcBef>
                <a:spcPts val="500"/>
              </a:spcBef>
              <a:spcAft>
                <a:spcPts val="600"/>
              </a:spcAft>
              <a:buClr>
                <a:schemeClr val="bg1"/>
              </a:buClr>
              <a:buFont typeface="Arial" charset="0"/>
              <a:buChar char="•"/>
            </a:pPr>
            <a:r>
              <a:rPr lang="en-CA" sz="2350" b="1" dirty="0">
                <a:solidFill>
                  <a:schemeClr val="bg1"/>
                </a:solidFill>
                <a:latin typeface="Bradley Hand ITC" panose="03070402050302030203" pitchFamily="66" charset="0"/>
              </a:rPr>
              <a:t>Doctors and other healthcare professionals are not trying to hide anything; they want to be sure of the cause before making the diagnosis</a:t>
            </a:r>
          </a:p>
        </p:txBody>
      </p:sp>
      <p:pic>
        <p:nvPicPr>
          <p:cNvPr id="7" name="Picture 6"/>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2437051" y="4490215"/>
            <a:ext cx="896153" cy="1380309"/>
          </a:xfrm>
          <a:prstGeom prst="rect">
            <a:avLst/>
          </a:prstGeom>
        </p:spPr>
      </p:pic>
    </p:spTree>
    <p:custDataLst>
      <p:tags r:id="rId1"/>
    </p:custDataLst>
    <p:extLst>
      <p:ext uri="{BB962C8B-B14F-4D97-AF65-F5344CB8AC3E}">
        <p14:creationId xmlns="" xmlns:p14="http://schemas.microsoft.com/office/powerpoint/2010/main" val="68609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223810"/>
            <a:ext cx="7886700" cy="1325563"/>
          </a:xfrm>
        </p:spPr>
        <p:txBody>
          <a:bodyPr/>
          <a:lstStyle/>
          <a:p>
            <a:r>
              <a:rPr lang="en-CA" dirty="0"/>
              <a:t>Understanding The Different</a:t>
            </a:r>
            <a:br>
              <a:rPr lang="en-CA" dirty="0"/>
            </a:br>
            <a:r>
              <a:rPr lang="en-CA" dirty="0"/>
              <a:t>Types of Antipsychotics</a:t>
            </a:r>
          </a:p>
        </p:txBody>
      </p:sp>
      <p:sp>
        <p:nvSpPr>
          <p:cNvPr id="7" name="Text Placeholder 6"/>
          <p:cNvSpPr>
            <a:spLocks noGrp="1"/>
          </p:cNvSpPr>
          <p:nvPr>
            <p:ph type="body" idx="1"/>
          </p:nvPr>
        </p:nvSpPr>
        <p:spPr/>
        <p:txBody>
          <a:bodyPr>
            <a:normAutofit/>
          </a:bodyPr>
          <a:lstStyle/>
          <a:p>
            <a:r>
              <a:rPr lang="en-CA" dirty="0">
                <a:latin typeface="Bradley Hand ITC" panose="03070402050302030203" pitchFamily="66" charset="0"/>
              </a:rPr>
              <a:t>First-generation </a:t>
            </a:r>
            <a:br>
              <a:rPr lang="en-CA" dirty="0">
                <a:latin typeface="Bradley Hand ITC" panose="03070402050302030203" pitchFamily="66" charset="0"/>
              </a:rPr>
            </a:br>
            <a:r>
              <a:rPr lang="en-CA" dirty="0">
                <a:latin typeface="Bradley Hand ITC" panose="03070402050302030203" pitchFamily="66" charset="0"/>
              </a:rPr>
              <a:t>("Typical") </a:t>
            </a:r>
          </a:p>
        </p:txBody>
      </p:sp>
      <p:sp>
        <p:nvSpPr>
          <p:cNvPr id="3" name="Content Placeholder 2"/>
          <p:cNvSpPr>
            <a:spLocks noGrp="1"/>
          </p:cNvSpPr>
          <p:nvPr>
            <p:ph sz="half" idx="2"/>
          </p:nvPr>
        </p:nvSpPr>
        <p:spPr/>
        <p:txBody>
          <a:bodyPr>
            <a:normAutofit fontScale="92500" lnSpcReduction="10000"/>
          </a:bodyPr>
          <a:lstStyle/>
          <a:p>
            <a:pPr>
              <a:lnSpc>
                <a:spcPct val="120000"/>
              </a:lnSpc>
              <a:spcBef>
                <a:spcPts val="0"/>
              </a:spcBef>
              <a:spcAft>
                <a:spcPts val="0"/>
              </a:spcAft>
            </a:pPr>
            <a:endParaRPr lang="en-CA" sz="100" dirty="0"/>
          </a:p>
          <a:p>
            <a:r>
              <a:rPr lang="en-CA" dirty="0"/>
              <a:t>Been available for more than </a:t>
            </a:r>
            <a:br>
              <a:rPr lang="en-CA" dirty="0"/>
            </a:br>
            <a:r>
              <a:rPr lang="en-CA" dirty="0"/>
              <a:t>50 years</a:t>
            </a:r>
          </a:p>
          <a:p>
            <a:r>
              <a:rPr lang="en-CA" dirty="0"/>
              <a:t>Less frequently used</a:t>
            </a:r>
          </a:p>
          <a:p>
            <a:pPr marL="0" indent="0">
              <a:buNone/>
            </a:pPr>
            <a:r>
              <a:rPr lang="en-CA" b="1" dirty="0"/>
              <a:t>Examples:</a:t>
            </a:r>
          </a:p>
          <a:p>
            <a:pPr lvl="1"/>
            <a:r>
              <a:rPr lang="en-CA" dirty="0" err="1"/>
              <a:t>Fluanxol</a:t>
            </a:r>
            <a:r>
              <a:rPr lang="en-CA" dirty="0"/>
              <a:t>® (</a:t>
            </a:r>
            <a:r>
              <a:rPr lang="en-CA" dirty="0" err="1"/>
              <a:t>flupenthixol</a:t>
            </a:r>
            <a:r>
              <a:rPr lang="en-CA" dirty="0"/>
              <a:t>)</a:t>
            </a:r>
          </a:p>
          <a:p>
            <a:pPr lvl="1"/>
            <a:r>
              <a:rPr lang="en-CA" dirty="0"/>
              <a:t>Haldol® (haloperidol)</a:t>
            </a:r>
          </a:p>
          <a:p>
            <a:pPr lvl="1"/>
            <a:r>
              <a:rPr lang="en-CA" dirty="0" err="1"/>
              <a:t>Largactil</a:t>
            </a:r>
            <a:r>
              <a:rPr lang="en-CA" dirty="0"/>
              <a:t>® (chlorpromazine)</a:t>
            </a:r>
          </a:p>
          <a:p>
            <a:pPr lvl="1"/>
            <a:r>
              <a:rPr lang="en-CA" dirty="0" err="1"/>
              <a:t>Modecate</a:t>
            </a:r>
            <a:r>
              <a:rPr lang="en-CA" dirty="0"/>
              <a:t>® (</a:t>
            </a:r>
            <a:r>
              <a:rPr lang="en-CA" dirty="0" err="1"/>
              <a:t>fluphenazine</a:t>
            </a:r>
            <a:r>
              <a:rPr lang="en-CA" dirty="0"/>
              <a:t>)</a:t>
            </a:r>
          </a:p>
          <a:p>
            <a:endParaRPr lang="en-CA" dirty="0"/>
          </a:p>
          <a:p>
            <a:endParaRPr lang="en-CA" dirty="0"/>
          </a:p>
        </p:txBody>
      </p:sp>
      <p:sp>
        <p:nvSpPr>
          <p:cNvPr id="8" name="Text Placeholder 7"/>
          <p:cNvSpPr>
            <a:spLocks noGrp="1"/>
          </p:cNvSpPr>
          <p:nvPr>
            <p:ph type="body" sz="quarter" idx="3"/>
          </p:nvPr>
        </p:nvSpPr>
        <p:spPr/>
        <p:txBody>
          <a:bodyPr/>
          <a:lstStyle/>
          <a:p>
            <a:r>
              <a:rPr lang="en-CA" dirty="0">
                <a:latin typeface="Bradley Hand ITC" panose="03070402050302030203" pitchFamily="66" charset="0"/>
              </a:rPr>
              <a:t>Second-generation ("Atypical")</a:t>
            </a:r>
          </a:p>
        </p:txBody>
      </p:sp>
      <p:sp>
        <p:nvSpPr>
          <p:cNvPr id="9" name="Content Placeholder 8"/>
          <p:cNvSpPr>
            <a:spLocks noGrp="1"/>
          </p:cNvSpPr>
          <p:nvPr>
            <p:ph sz="quarter" idx="4"/>
          </p:nvPr>
        </p:nvSpPr>
        <p:spPr/>
        <p:txBody>
          <a:bodyPr>
            <a:normAutofit fontScale="92500" lnSpcReduction="10000"/>
          </a:bodyPr>
          <a:lstStyle/>
          <a:p>
            <a:pPr>
              <a:lnSpc>
                <a:spcPct val="120000"/>
              </a:lnSpc>
              <a:spcBef>
                <a:spcPts val="0"/>
              </a:spcBef>
              <a:spcAft>
                <a:spcPts val="0"/>
              </a:spcAft>
            </a:pPr>
            <a:endParaRPr lang="en-CA" sz="100" dirty="0"/>
          </a:p>
          <a:p>
            <a:r>
              <a:rPr lang="en-CA" dirty="0"/>
              <a:t>Developed more recently</a:t>
            </a:r>
          </a:p>
          <a:p>
            <a:r>
              <a:rPr lang="en-CA" dirty="0"/>
              <a:t>Usually the preferred options</a:t>
            </a:r>
          </a:p>
          <a:p>
            <a:pPr marL="0" indent="0">
              <a:buNone/>
            </a:pPr>
            <a:r>
              <a:rPr lang="en-CA" b="1" dirty="0"/>
              <a:t>Examples:</a:t>
            </a:r>
          </a:p>
          <a:p>
            <a:pPr lvl="1"/>
            <a:r>
              <a:rPr lang="en-CA" dirty="0" err="1"/>
              <a:t>Abilify</a:t>
            </a:r>
            <a:r>
              <a:rPr lang="en-CA" dirty="0"/>
              <a:t>® (aripiprazole)</a:t>
            </a:r>
          </a:p>
          <a:p>
            <a:pPr lvl="1"/>
            <a:r>
              <a:rPr lang="en-CA" dirty="0" err="1"/>
              <a:t>Clozaril</a:t>
            </a:r>
            <a:r>
              <a:rPr lang="en-CA" dirty="0"/>
              <a:t>® (clozapine)</a:t>
            </a:r>
          </a:p>
          <a:p>
            <a:pPr lvl="1"/>
            <a:r>
              <a:rPr lang="en-CA" dirty="0" err="1"/>
              <a:t>Invega</a:t>
            </a:r>
            <a:r>
              <a:rPr lang="en-CA" dirty="0"/>
              <a:t>® (</a:t>
            </a:r>
            <a:r>
              <a:rPr lang="en-CA" dirty="0" err="1"/>
              <a:t>paliperidone</a:t>
            </a:r>
            <a:r>
              <a:rPr lang="en-CA" dirty="0"/>
              <a:t>) </a:t>
            </a:r>
          </a:p>
          <a:p>
            <a:pPr lvl="1"/>
            <a:r>
              <a:rPr lang="en-CA" dirty="0"/>
              <a:t>Risperdal® (risperidone)</a:t>
            </a:r>
          </a:p>
          <a:p>
            <a:pPr lvl="1"/>
            <a:r>
              <a:rPr lang="en-CA" dirty="0"/>
              <a:t>Seroquel® (quetiapine)</a:t>
            </a:r>
          </a:p>
        </p:txBody>
      </p:sp>
      <p:sp>
        <p:nvSpPr>
          <p:cNvPr id="12" name="TextBox 11"/>
          <p:cNvSpPr txBox="1"/>
          <p:nvPr/>
        </p:nvSpPr>
        <p:spPr>
          <a:xfrm>
            <a:off x="0" y="6611779"/>
            <a:ext cx="4984057" cy="246221"/>
          </a:xfrm>
          <a:prstGeom prst="rect">
            <a:avLst/>
          </a:prstGeom>
          <a:noFill/>
        </p:spPr>
        <p:txBody>
          <a:bodyPr wrap="none" rtlCol="0" anchor="b" anchorCtr="0">
            <a:spAutoFit/>
          </a:bodyPr>
          <a:lstStyle/>
          <a:p>
            <a:r>
              <a:rPr lang="en-CA" sz="1000" dirty="0"/>
              <a:t>Source: Schizophrenia Society of Canada. </a:t>
            </a:r>
            <a:r>
              <a:rPr lang="en-CA" sz="1000" i="1" dirty="0"/>
              <a:t>Learning About Schizophrenia: Rays of Hope. </a:t>
            </a:r>
            <a:r>
              <a:rPr lang="en-CA" sz="1000" dirty="0"/>
              <a:t>2012.</a:t>
            </a:r>
          </a:p>
        </p:txBody>
      </p:sp>
    </p:spTree>
    <p:custDataLst>
      <p:tags r:id="rId1"/>
    </p:custDataLst>
    <p:extLst>
      <p:ext uri="{BB962C8B-B14F-4D97-AF65-F5344CB8AC3E}">
        <p14:creationId xmlns="" xmlns:p14="http://schemas.microsoft.com/office/powerpoint/2010/main" val="986360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Antipsychotic Treatment:</a:t>
            </a:r>
            <a:br>
              <a:rPr lang="en-CA" dirty="0"/>
            </a:br>
            <a:r>
              <a:rPr lang="en-CA" sz="4400" b="1" dirty="0">
                <a:solidFill>
                  <a:srgbClr val="A770B2"/>
                </a:solidFill>
                <a:latin typeface="Bradley Hand ITC" panose="03070402050302030203" pitchFamily="66" charset="0"/>
                <a:ea typeface="Bradley Hand" charset="0"/>
                <a:cs typeface="Bradley Hand" charset="0"/>
              </a:rPr>
              <a:t>Pill or Injection?</a:t>
            </a:r>
          </a:p>
        </p:txBody>
      </p:sp>
      <p:sp>
        <p:nvSpPr>
          <p:cNvPr id="3" name="Content Placeholder 2"/>
          <p:cNvSpPr>
            <a:spLocks noGrp="1"/>
          </p:cNvSpPr>
          <p:nvPr>
            <p:ph idx="1"/>
          </p:nvPr>
        </p:nvSpPr>
        <p:spPr>
          <a:xfrm>
            <a:off x="431608" y="2177351"/>
            <a:ext cx="4018165" cy="4351338"/>
          </a:xfrm>
        </p:spPr>
        <p:txBody>
          <a:bodyPr>
            <a:normAutofit/>
          </a:bodyPr>
          <a:lstStyle/>
          <a:p>
            <a:r>
              <a:rPr lang="en-CA" sz="2400" dirty="0"/>
              <a:t>Antipsychotics are available as pills or injections</a:t>
            </a:r>
          </a:p>
          <a:p>
            <a:r>
              <a:rPr lang="en-CA" sz="2400" dirty="0"/>
              <a:t>Choosing the method that best suits each person is an individual decision between the patient, the family and the healthcare team</a:t>
            </a:r>
          </a:p>
          <a:p>
            <a:pPr marL="0" indent="0">
              <a:buNone/>
            </a:pPr>
            <a:endParaRPr lang="en-CA" sz="100" dirty="0">
              <a:solidFill>
                <a:srgbClr val="A770B2"/>
              </a:solidFill>
              <a:latin typeface="Bradley Hand" charset="0"/>
              <a:ea typeface="Bradley Hand" charset="0"/>
              <a:cs typeface="Bradley Hand" charset="0"/>
            </a:endParaRPr>
          </a:p>
        </p:txBody>
      </p:sp>
      <p:sp>
        <p:nvSpPr>
          <p:cNvPr id="5" name="TextBox 4"/>
          <p:cNvSpPr txBox="1"/>
          <p:nvPr/>
        </p:nvSpPr>
        <p:spPr>
          <a:xfrm>
            <a:off x="0" y="6611779"/>
            <a:ext cx="4984057" cy="246221"/>
          </a:xfrm>
          <a:prstGeom prst="rect">
            <a:avLst/>
          </a:prstGeom>
          <a:noFill/>
        </p:spPr>
        <p:txBody>
          <a:bodyPr wrap="none" rtlCol="0" anchor="b" anchorCtr="0">
            <a:spAutoFit/>
          </a:bodyPr>
          <a:lstStyle/>
          <a:p>
            <a:r>
              <a:rPr lang="en-CA" sz="1000" dirty="0"/>
              <a:t>Source: Schizophrenia Society of Canada. </a:t>
            </a:r>
            <a:r>
              <a:rPr lang="en-CA" sz="1000" i="1" dirty="0"/>
              <a:t>Learning About Schizophrenia: Rays of Hope. </a:t>
            </a:r>
            <a:r>
              <a:rPr lang="en-CA" sz="1000" dirty="0"/>
              <a:t>2012.</a:t>
            </a:r>
          </a:p>
        </p:txBody>
      </p:sp>
      <p:pic>
        <p:nvPicPr>
          <p:cNvPr id="4" name="Picture 3"/>
          <p:cNvPicPr>
            <a:picLocks noChangeAspect="1"/>
          </p:cNvPicPr>
          <p:nvPr/>
        </p:nvPicPr>
        <p:blipFill rotWithShape="1">
          <a:blip r:embed="rId4">
            <a:extLst>
              <a:ext uri="{28A0092B-C50C-407E-A947-70E740481C1C}">
                <a14:useLocalDpi xmlns="" xmlns:a14="http://schemas.microsoft.com/office/drawing/2010/main" val="0"/>
              </a:ext>
            </a:extLst>
          </a:blip>
          <a:srcRect l="28353" t="25812" r="23682" b="26250"/>
          <a:stretch/>
        </p:blipFill>
        <p:spPr>
          <a:xfrm>
            <a:off x="4449773" y="1831968"/>
            <a:ext cx="4530437" cy="4427213"/>
          </a:xfrm>
          <a:prstGeom prst="rect">
            <a:avLst/>
          </a:prstGeom>
        </p:spPr>
      </p:pic>
      <p:sp>
        <p:nvSpPr>
          <p:cNvPr id="7" name="Rectangle 6"/>
          <p:cNvSpPr/>
          <p:nvPr/>
        </p:nvSpPr>
        <p:spPr>
          <a:xfrm rot="209791">
            <a:off x="4611902" y="2731646"/>
            <a:ext cx="4020338" cy="3067506"/>
          </a:xfrm>
          <a:prstGeom prst="rect">
            <a:avLst/>
          </a:prstGeom>
        </p:spPr>
        <p:txBody>
          <a:bodyPr wrap="square">
            <a:spAutoFit/>
          </a:bodyPr>
          <a:lstStyle/>
          <a:p>
            <a:pPr marL="271463" lvl="1" indent="-180975">
              <a:spcBef>
                <a:spcPts val="500"/>
              </a:spcBef>
              <a:buClr>
                <a:schemeClr val="bg1"/>
              </a:buClr>
              <a:buFont typeface="Arial" charset="0"/>
              <a:buChar char="•"/>
            </a:pPr>
            <a:r>
              <a:rPr lang="en-CA" sz="1850" b="1" dirty="0">
                <a:solidFill>
                  <a:schemeClr val="bg1"/>
                </a:solidFill>
                <a:latin typeface="Bradley Hand ITC" panose="03070402050302030203" pitchFamily="66" charset="0"/>
              </a:rPr>
              <a:t>The effectiveness of the medications in relieving symptoms, promoting remission is roughly similar</a:t>
            </a:r>
          </a:p>
          <a:p>
            <a:pPr marL="271463" lvl="1" indent="-180975">
              <a:spcBef>
                <a:spcPts val="500"/>
              </a:spcBef>
              <a:buClr>
                <a:schemeClr val="bg1"/>
              </a:buClr>
              <a:buFont typeface="Arial" charset="0"/>
              <a:buChar char="•"/>
            </a:pPr>
            <a:r>
              <a:rPr lang="en-CA" sz="1850" b="1" dirty="0">
                <a:solidFill>
                  <a:schemeClr val="bg1"/>
                </a:solidFill>
                <a:latin typeface="Bradley Hand ITC" panose="03070402050302030203" pitchFamily="66" charset="0"/>
              </a:rPr>
              <a:t>Either can be used at any point in the disease course (e.g., first-episode, later)</a:t>
            </a:r>
          </a:p>
          <a:p>
            <a:pPr marL="271463" lvl="1" indent="-180975">
              <a:spcBef>
                <a:spcPts val="500"/>
              </a:spcBef>
              <a:buClr>
                <a:schemeClr val="bg1"/>
              </a:buClr>
              <a:buFont typeface="Arial" charset="0"/>
              <a:buChar char="•"/>
            </a:pPr>
            <a:r>
              <a:rPr lang="en-CA" sz="1850" b="1" dirty="0">
                <a:solidFill>
                  <a:schemeClr val="bg1"/>
                </a:solidFill>
                <a:latin typeface="Bradley Hand ITC" panose="03070402050302030203" pitchFamily="66" charset="0"/>
              </a:rPr>
              <a:t>Long-acting injections may be preferred by some people, including those who have difficulty taking medicine on a daily basis</a:t>
            </a:r>
          </a:p>
        </p:txBody>
      </p:sp>
      <p:sp>
        <p:nvSpPr>
          <p:cNvPr id="8" name="Rectangle 7"/>
          <p:cNvSpPr/>
          <p:nvPr/>
        </p:nvSpPr>
        <p:spPr>
          <a:xfrm rot="231779">
            <a:off x="4927925" y="2275600"/>
            <a:ext cx="2932213" cy="461665"/>
          </a:xfrm>
          <a:prstGeom prst="rect">
            <a:avLst/>
          </a:prstGeom>
        </p:spPr>
        <p:txBody>
          <a:bodyPr wrap="none">
            <a:spAutoFit/>
          </a:bodyPr>
          <a:lstStyle/>
          <a:p>
            <a:r>
              <a:rPr lang="en-CA" sz="2400" b="1" dirty="0">
                <a:solidFill>
                  <a:schemeClr val="bg1"/>
                </a:solidFill>
                <a:latin typeface="Bradley Hand ITC" panose="03070402050302030203" pitchFamily="66" charset="0"/>
                <a:ea typeface="Bradley Hand" charset="0"/>
                <a:cs typeface="Bradley Hand" charset="0"/>
              </a:rPr>
              <a:t>Some considerations:</a:t>
            </a:r>
          </a:p>
        </p:txBody>
      </p:sp>
    </p:spTree>
    <p:custDataLst>
      <p:tags r:id="rId1"/>
    </p:custDataLst>
    <p:extLst>
      <p:ext uri="{BB962C8B-B14F-4D97-AF65-F5344CB8AC3E}">
        <p14:creationId xmlns="" xmlns:p14="http://schemas.microsoft.com/office/powerpoint/2010/main" val="156757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3000"/>
                                        <p:tgtEl>
                                          <p:spTgt spid="8"/>
                                        </p:tgtEl>
                                      </p:cBhvr>
                                    </p:animEffect>
                                  </p:childTnLst>
                                </p:cTn>
                              </p:par>
                            </p:childTnLst>
                          </p:cTn>
                        </p:par>
                        <p:par>
                          <p:cTn id="12" fill="hold">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Antipsychotic Treatment:</a:t>
            </a:r>
            <a:br>
              <a:rPr lang="en-CA" dirty="0"/>
            </a:br>
            <a:r>
              <a:rPr lang="en-CA" sz="4400" b="1" dirty="0">
                <a:solidFill>
                  <a:srgbClr val="A770B2"/>
                </a:solidFill>
                <a:latin typeface="Bradley Hand ITC" panose="03070402050302030203" pitchFamily="66" charset="0"/>
                <a:ea typeface="Bradley Hand" charset="0"/>
                <a:cs typeface="Bradley Hand" charset="0"/>
              </a:rPr>
              <a:t>How Often Is Medication Given?</a:t>
            </a:r>
          </a:p>
        </p:txBody>
      </p:sp>
      <p:sp>
        <p:nvSpPr>
          <p:cNvPr id="3" name="Content Placeholder 2"/>
          <p:cNvSpPr>
            <a:spLocks noGrp="1"/>
          </p:cNvSpPr>
          <p:nvPr>
            <p:ph idx="1"/>
          </p:nvPr>
        </p:nvSpPr>
        <p:spPr>
          <a:xfrm>
            <a:off x="384983" y="2397271"/>
            <a:ext cx="3837882" cy="4021072"/>
          </a:xfrm>
        </p:spPr>
        <p:txBody>
          <a:bodyPr/>
          <a:lstStyle/>
          <a:p>
            <a:r>
              <a:rPr lang="en-CA" dirty="0"/>
              <a:t>Different antipsychotics have different dosing schedules</a:t>
            </a:r>
          </a:p>
        </p:txBody>
      </p:sp>
      <p:sp>
        <p:nvSpPr>
          <p:cNvPr id="4" name="TextBox 3"/>
          <p:cNvSpPr txBox="1"/>
          <p:nvPr/>
        </p:nvSpPr>
        <p:spPr>
          <a:xfrm>
            <a:off x="0" y="6611779"/>
            <a:ext cx="4984057" cy="246221"/>
          </a:xfrm>
          <a:prstGeom prst="rect">
            <a:avLst/>
          </a:prstGeom>
          <a:noFill/>
        </p:spPr>
        <p:txBody>
          <a:bodyPr wrap="none" rtlCol="0" anchor="b" anchorCtr="0">
            <a:spAutoFit/>
          </a:bodyPr>
          <a:lstStyle/>
          <a:p>
            <a:r>
              <a:rPr lang="en-CA" sz="1000" dirty="0"/>
              <a:t>Source: Schizophrenia Society of Canada. </a:t>
            </a:r>
            <a:r>
              <a:rPr lang="en-CA" sz="1000" i="1" dirty="0"/>
              <a:t>Learning About Schizophrenia: Rays of Hope. </a:t>
            </a:r>
            <a:r>
              <a:rPr lang="en-CA" sz="1000" dirty="0"/>
              <a:t>2012.</a:t>
            </a:r>
          </a:p>
        </p:txBody>
      </p:sp>
      <p:pic>
        <p:nvPicPr>
          <p:cNvPr id="9" name="Picture 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rot="166574">
            <a:off x="4527665" y="2123130"/>
            <a:ext cx="4250574" cy="3873507"/>
          </a:xfrm>
          <a:prstGeom prst="rect">
            <a:avLst/>
          </a:prstGeom>
        </p:spPr>
      </p:pic>
      <p:sp>
        <p:nvSpPr>
          <p:cNvPr id="10" name="TextBox 9"/>
          <p:cNvSpPr txBox="1"/>
          <p:nvPr/>
        </p:nvSpPr>
        <p:spPr>
          <a:xfrm rot="166574">
            <a:off x="4222865" y="2264806"/>
            <a:ext cx="4214553" cy="3672800"/>
          </a:xfrm>
          <a:prstGeom prst="rect">
            <a:avLst/>
          </a:prstGeom>
          <a:noFill/>
        </p:spPr>
        <p:txBody>
          <a:bodyPr wrap="square" rtlCol="0">
            <a:spAutoFit/>
          </a:bodyPr>
          <a:lstStyle/>
          <a:p>
            <a:pPr marL="685800" lvl="1" indent="-228600">
              <a:spcBef>
                <a:spcPts val="500"/>
              </a:spcBef>
              <a:spcAft>
                <a:spcPts val="1200"/>
              </a:spcAft>
              <a:buClr>
                <a:schemeClr val="bg1"/>
              </a:buClr>
              <a:buFont typeface="Arial" charset="0"/>
              <a:buChar char="•"/>
            </a:pPr>
            <a:r>
              <a:rPr lang="en-CA" sz="2200" b="1" dirty="0">
                <a:solidFill>
                  <a:schemeClr val="bg1"/>
                </a:solidFill>
                <a:latin typeface="Bradley Hand ITC" panose="03070402050302030203" pitchFamily="66" charset="0"/>
              </a:rPr>
              <a:t>Pills need to be taken every day (either once or twice daily) to keep working effectively</a:t>
            </a:r>
          </a:p>
          <a:p>
            <a:pPr marL="685800" lvl="1" indent="-228600">
              <a:spcBef>
                <a:spcPts val="500"/>
              </a:spcBef>
              <a:spcAft>
                <a:spcPts val="1200"/>
              </a:spcAft>
              <a:buClr>
                <a:schemeClr val="bg1"/>
              </a:buClr>
              <a:buFont typeface="Arial" charset="0"/>
              <a:buChar char="•"/>
            </a:pPr>
            <a:r>
              <a:rPr lang="en-CA" sz="2200" b="1" dirty="0">
                <a:solidFill>
                  <a:schemeClr val="bg1"/>
                </a:solidFill>
                <a:latin typeface="Bradley Hand ITC" panose="03070402050302030203" pitchFamily="66" charset="0"/>
              </a:rPr>
              <a:t>Some injectable medications last much longer and only need to be given once every 2 weeks, 3 weeks or every month</a:t>
            </a:r>
          </a:p>
          <a:p>
            <a:endParaRPr lang="en-US" sz="1050" b="1" dirty="0"/>
          </a:p>
        </p:txBody>
      </p:sp>
    </p:spTree>
    <p:custDataLst>
      <p:tags r:id="rId1"/>
    </p:custDataLst>
    <p:extLst>
      <p:ext uri="{BB962C8B-B14F-4D97-AF65-F5344CB8AC3E}">
        <p14:creationId xmlns="" xmlns:p14="http://schemas.microsoft.com/office/powerpoint/2010/main" val="190068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0"/>
                                        <p:tgtEl>
                                          <p:spTgt spid="9"/>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Expectations for Treatment </a:t>
            </a:r>
            <a:br>
              <a:rPr lang="en-CA" dirty="0"/>
            </a:br>
            <a:r>
              <a:rPr lang="en-CA" dirty="0"/>
              <a:t>with Antipsychotics</a:t>
            </a:r>
          </a:p>
        </p:txBody>
      </p:sp>
      <p:sp>
        <p:nvSpPr>
          <p:cNvPr id="4" name="TextBox 3"/>
          <p:cNvSpPr txBox="1"/>
          <p:nvPr/>
        </p:nvSpPr>
        <p:spPr>
          <a:xfrm>
            <a:off x="0" y="6611779"/>
            <a:ext cx="4984057" cy="246221"/>
          </a:xfrm>
          <a:prstGeom prst="rect">
            <a:avLst/>
          </a:prstGeom>
          <a:noFill/>
        </p:spPr>
        <p:txBody>
          <a:bodyPr wrap="none" rtlCol="0" anchor="b" anchorCtr="0">
            <a:spAutoFit/>
          </a:bodyPr>
          <a:lstStyle/>
          <a:p>
            <a:r>
              <a:rPr lang="en-CA" sz="1000" dirty="0"/>
              <a:t>Source: Schizophrenia Society of Canada. </a:t>
            </a:r>
            <a:r>
              <a:rPr lang="en-CA" sz="1000" i="1" dirty="0"/>
              <a:t>Learning About Schizophrenia: Rays of Hope. </a:t>
            </a:r>
            <a:r>
              <a:rPr lang="en-CA" sz="1000" dirty="0"/>
              <a:t>2012.</a:t>
            </a:r>
          </a:p>
        </p:txBody>
      </p:sp>
      <p:grpSp>
        <p:nvGrpSpPr>
          <p:cNvPr id="57" name="Group 56"/>
          <p:cNvGrpSpPr/>
          <p:nvPr/>
        </p:nvGrpSpPr>
        <p:grpSpPr>
          <a:xfrm>
            <a:off x="698004" y="2015258"/>
            <a:ext cx="7655217" cy="646331"/>
            <a:chOff x="546100" y="3378201"/>
            <a:chExt cx="7655217" cy="646331"/>
          </a:xfrm>
        </p:grpSpPr>
        <p:grpSp>
          <p:nvGrpSpPr>
            <p:cNvPr id="58" name="Group 70"/>
            <p:cNvGrpSpPr/>
            <p:nvPr/>
          </p:nvGrpSpPr>
          <p:grpSpPr>
            <a:xfrm>
              <a:off x="5749404" y="3462806"/>
              <a:ext cx="2451913" cy="477120"/>
              <a:chOff x="5949086" y="3284984"/>
              <a:chExt cx="2451913" cy="477120"/>
            </a:xfrm>
          </p:grpSpPr>
          <p:pic>
            <p:nvPicPr>
              <p:cNvPr id="60"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5949086" y="3284984"/>
                <a:ext cx="264550" cy="477120"/>
              </a:xfrm>
              <a:prstGeom prst="rect">
                <a:avLst/>
              </a:prstGeom>
              <a:noFill/>
            </p:spPr>
          </p:pic>
          <p:pic>
            <p:nvPicPr>
              <p:cNvPr id="61"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6192125" y="3284984"/>
                <a:ext cx="264550" cy="477120"/>
              </a:xfrm>
              <a:prstGeom prst="rect">
                <a:avLst/>
              </a:prstGeom>
              <a:noFill/>
            </p:spPr>
          </p:pic>
          <p:pic>
            <p:nvPicPr>
              <p:cNvPr id="62"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6435167" y="3284984"/>
                <a:ext cx="264550" cy="477120"/>
              </a:xfrm>
              <a:prstGeom prst="rect">
                <a:avLst/>
              </a:prstGeom>
              <a:noFill/>
            </p:spPr>
          </p:pic>
          <p:pic>
            <p:nvPicPr>
              <p:cNvPr id="63"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6678206" y="3284984"/>
                <a:ext cx="264550" cy="477120"/>
              </a:xfrm>
              <a:prstGeom prst="rect">
                <a:avLst/>
              </a:prstGeom>
              <a:noFill/>
            </p:spPr>
          </p:pic>
          <p:pic>
            <p:nvPicPr>
              <p:cNvPr id="64"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6921247" y="3284984"/>
                <a:ext cx="264550" cy="477120"/>
              </a:xfrm>
              <a:prstGeom prst="rect">
                <a:avLst/>
              </a:prstGeom>
              <a:noFill/>
            </p:spPr>
          </p:pic>
          <p:pic>
            <p:nvPicPr>
              <p:cNvPr id="65"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7164288" y="3284984"/>
                <a:ext cx="264550" cy="477120"/>
              </a:xfrm>
              <a:prstGeom prst="rect">
                <a:avLst/>
              </a:prstGeom>
              <a:noFill/>
            </p:spPr>
          </p:pic>
          <p:pic>
            <p:nvPicPr>
              <p:cNvPr id="66"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7407328" y="3284984"/>
                <a:ext cx="264550" cy="477120"/>
              </a:xfrm>
              <a:prstGeom prst="rect">
                <a:avLst/>
              </a:prstGeom>
              <a:noFill/>
            </p:spPr>
          </p:pic>
          <p:pic>
            <p:nvPicPr>
              <p:cNvPr id="67"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7650367" y="3284984"/>
                <a:ext cx="264550" cy="477120"/>
              </a:xfrm>
              <a:prstGeom prst="rect">
                <a:avLst/>
              </a:prstGeom>
              <a:noFill/>
            </p:spPr>
          </p:pic>
          <p:pic>
            <p:nvPicPr>
              <p:cNvPr id="68"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7893408" y="3284984"/>
                <a:ext cx="264550" cy="477120"/>
              </a:xfrm>
              <a:prstGeom prst="rect">
                <a:avLst/>
              </a:prstGeom>
              <a:noFill/>
            </p:spPr>
          </p:pic>
          <p:pic>
            <p:nvPicPr>
              <p:cNvPr id="69"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8136449" y="3284984"/>
                <a:ext cx="264550" cy="477120"/>
              </a:xfrm>
              <a:prstGeom prst="rect">
                <a:avLst/>
              </a:prstGeom>
              <a:noFill/>
            </p:spPr>
          </p:pic>
        </p:grpSp>
        <p:sp>
          <p:nvSpPr>
            <p:cNvPr id="59" name="TextBox 58"/>
            <p:cNvSpPr txBox="1"/>
            <p:nvPr/>
          </p:nvSpPr>
          <p:spPr>
            <a:xfrm>
              <a:off x="546100" y="3378201"/>
              <a:ext cx="4993037" cy="646331"/>
            </a:xfrm>
            <a:prstGeom prst="rect">
              <a:avLst/>
            </a:prstGeom>
            <a:solidFill>
              <a:schemeClr val="bg1">
                <a:lumMod val="85000"/>
              </a:schemeClr>
            </a:solidFill>
          </p:spPr>
          <p:txBody>
            <a:bodyPr wrap="square" rtlCol="0">
              <a:spAutoFit/>
            </a:bodyPr>
            <a:lstStyle/>
            <a:p>
              <a:pPr marL="0" lvl="1" algn="r"/>
              <a:r>
                <a:rPr lang="en-CA" dirty="0"/>
                <a:t>Out of every </a:t>
              </a:r>
              <a:r>
                <a:rPr lang="en-CA" b="1" dirty="0"/>
                <a:t>10</a:t>
              </a:r>
              <a:r>
                <a:rPr lang="en-CA" dirty="0"/>
                <a:t> people with schizophrenia treated with antipsychotic medication... </a:t>
              </a:r>
            </a:p>
          </p:txBody>
        </p:sp>
      </p:grpSp>
      <p:grpSp>
        <p:nvGrpSpPr>
          <p:cNvPr id="71" name="Group 70"/>
          <p:cNvGrpSpPr/>
          <p:nvPr/>
        </p:nvGrpSpPr>
        <p:grpSpPr>
          <a:xfrm>
            <a:off x="736104" y="2925782"/>
            <a:ext cx="7655217" cy="477120"/>
            <a:chOff x="546100" y="3462806"/>
            <a:chExt cx="7655217" cy="477120"/>
          </a:xfrm>
        </p:grpSpPr>
        <p:pic>
          <p:nvPicPr>
            <p:cNvPr id="8" name="Picture 2" descr="http://www.austinkleon.com/wp-content/uploads/2008/02/stick_figure.gif"/>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5749404" y="3462806"/>
              <a:ext cx="264550" cy="477120"/>
            </a:xfrm>
            <a:prstGeom prst="rect">
              <a:avLst/>
            </a:prstGeom>
            <a:noFill/>
          </p:spPr>
        </p:pic>
        <p:pic>
          <p:nvPicPr>
            <p:cNvPr id="9" name="Picture 2" descr="http://www.austinkleon.com/wp-content/uploads/2008/02/stick_figure.gif"/>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5992443" y="3462806"/>
              <a:ext cx="264550" cy="477120"/>
            </a:xfrm>
            <a:prstGeom prst="rect">
              <a:avLst/>
            </a:prstGeom>
            <a:noFill/>
          </p:spPr>
        </p:pic>
        <p:pic>
          <p:nvPicPr>
            <p:cNvPr id="10" name="Picture 2" descr="http://www.austinkleon.com/wp-content/uploads/2008/02/stick_figure.gif"/>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6235485" y="3462806"/>
              <a:ext cx="264550" cy="477120"/>
            </a:xfrm>
            <a:prstGeom prst="rect">
              <a:avLst/>
            </a:prstGeom>
            <a:noFill/>
          </p:spPr>
        </p:pic>
        <p:pic>
          <p:nvPicPr>
            <p:cNvPr id="11" name="Picture 2" descr="http://www.austinkleon.com/wp-content/uploads/2008/02/stick_figure.gif"/>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6478524" y="3462806"/>
              <a:ext cx="264550" cy="477120"/>
            </a:xfrm>
            <a:prstGeom prst="rect">
              <a:avLst/>
            </a:prstGeom>
            <a:noFill/>
          </p:spPr>
        </p:pic>
        <p:pic>
          <p:nvPicPr>
            <p:cNvPr id="12" name="Picture 2" descr="http://www.austinkleon.com/wp-content/uploads/2008/02/stick_figure.gif"/>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6721565" y="3462806"/>
              <a:ext cx="264550" cy="477120"/>
            </a:xfrm>
            <a:prstGeom prst="rect">
              <a:avLst/>
            </a:prstGeom>
            <a:noFill/>
          </p:spPr>
        </p:pic>
        <p:pic>
          <p:nvPicPr>
            <p:cNvPr id="13" name="Picture 2" descr="http://www.austinkleon.com/wp-content/uploads/2008/02/stick_figure.gif"/>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6964606" y="3462806"/>
              <a:ext cx="264550" cy="477120"/>
            </a:xfrm>
            <a:prstGeom prst="rect">
              <a:avLst/>
            </a:prstGeom>
            <a:noFill/>
          </p:spPr>
        </p:pic>
        <p:pic>
          <p:nvPicPr>
            <p:cNvPr id="14"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7207646" y="3462806"/>
              <a:ext cx="264550" cy="477120"/>
            </a:xfrm>
            <a:prstGeom prst="rect">
              <a:avLst/>
            </a:prstGeom>
            <a:noFill/>
          </p:spPr>
        </p:pic>
        <p:pic>
          <p:nvPicPr>
            <p:cNvPr id="15"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7450685" y="3462806"/>
              <a:ext cx="264550" cy="477120"/>
            </a:xfrm>
            <a:prstGeom prst="rect">
              <a:avLst/>
            </a:prstGeom>
            <a:noFill/>
          </p:spPr>
        </p:pic>
        <p:pic>
          <p:nvPicPr>
            <p:cNvPr id="16"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7693726" y="3462806"/>
              <a:ext cx="264550" cy="477120"/>
            </a:xfrm>
            <a:prstGeom prst="rect">
              <a:avLst/>
            </a:prstGeom>
            <a:noFill/>
          </p:spPr>
        </p:pic>
        <p:pic>
          <p:nvPicPr>
            <p:cNvPr id="17"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7936767" y="3462806"/>
              <a:ext cx="264550" cy="477120"/>
            </a:xfrm>
            <a:prstGeom prst="rect">
              <a:avLst/>
            </a:prstGeom>
            <a:noFill/>
          </p:spPr>
        </p:pic>
        <p:sp>
          <p:nvSpPr>
            <p:cNvPr id="7" name="TextBox 6"/>
            <p:cNvSpPr txBox="1"/>
            <p:nvPr/>
          </p:nvSpPr>
          <p:spPr>
            <a:xfrm>
              <a:off x="546100" y="3516700"/>
              <a:ext cx="4993037" cy="369332"/>
            </a:xfrm>
            <a:prstGeom prst="rect">
              <a:avLst/>
            </a:prstGeom>
            <a:solidFill>
              <a:schemeClr val="accent3">
                <a:alpha val="27000"/>
              </a:schemeClr>
            </a:solidFill>
          </p:spPr>
          <p:txBody>
            <a:bodyPr wrap="square" rtlCol="0">
              <a:spAutoFit/>
            </a:bodyPr>
            <a:lstStyle/>
            <a:p>
              <a:pPr marL="0" lvl="1" algn="r"/>
              <a:r>
                <a:rPr lang="en-CA" b="1" dirty="0"/>
                <a:t>... 6 or 7 </a:t>
              </a:r>
              <a:r>
                <a:rPr lang="en-CA" dirty="0"/>
                <a:t>will experience substantial improvement </a:t>
              </a:r>
            </a:p>
          </p:txBody>
        </p:sp>
        <p:pic>
          <p:nvPicPr>
            <p:cNvPr id="70" name="Picture 2" descr="http://www.austinkleon.com/wp-content/uploads/2008/02/stick_figure.gif"/>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 xmlns:a14="http://schemas.microsoft.com/office/drawing/2010/main"/>
                </a:ext>
              </a:extLst>
            </a:blip>
            <a:srcRect l="26520" r="46396"/>
            <a:stretch>
              <a:fillRect/>
            </a:stretch>
          </p:blipFill>
          <p:spPr bwMode="auto">
            <a:xfrm>
              <a:off x="7207646" y="3462806"/>
              <a:ext cx="150417" cy="477120"/>
            </a:xfrm>
            <a:prstGeom prst="rect">
              <a:avLst/>
            </a:prstGeom>
            <a:noFill/>
          </p:spPr>
        </p:pic>
      </p:grpSp>
      <p:grpSp>
        <p:nvGrpSpPr>
          <p:cNvPr id="76" name="Group 75"/>
          <p:cNvGrpSpPr/>
          <p:nvPr/>
        </p:nvGrpSpPr>
        <p:grpSpPr>
          <a:xfrm>
            <a:off x="1645446" y="3667095"/>
            <a:ext cx="6682375" cy="646331"/>
            <a:chOff x="1455442" y="3334588"/>
            <a:chExt cx="6682375" cy="646331"/>
          </a:xfrm>
        </p:grpSpPr>
        <p:pic>
          <p:nvPicPr>
            <p:cNvPr id="47"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5685904" y="3419193"/>
              <a:ext cx="264550" cy="477120"/>
            </a:xfrm>
            <a:prstGeom prst="rect">
              <a:avLst/>
            </a:prstGeom>
            <a:noFill/>
          </p:spPr>
        </p:pic>
        <p:pic>
          <p:nvPicPr>
            <p:cNvPr id="48"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5928943" y="3419193"/>
              <a:ext cx="264550" cy="477120"/>
            </a:xfrm>
            <a:prstGeom prst="rect">
              <a:avLst/>
            </a:prstGeom>
            <a:noFill/>
          </p:spPr>
        </p:pic>
        <p:pic>
          <p:nvPicPr>
            <p:cNvPr id="49"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6171985" y="3419193"/>
              <a:ext cx="264550" cy="477120"/>
            </a:xfrm>
            <a:prstGeom prst="rect">
              <a:avLst/>
            </a:prstGeom>
            <a:noFill/>
          </p:spPr>
        </p:pic>
        <p:pic>
          <p:nvPicPr>
            <p:cNvPr id="50"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6415024" y="3419193"/>
              <a:ext cx="264550" cy="477120"/>
            </a:xfrm>
            <a:prstGeom prst="rect">
              <a:avLst/>
            </a:prstGeom>
            <a:noFill/>
          </p:spPr>
        </p:pic>
        <p:pic>
          <p:nvPicPr>
            <p:cNvPr id="51"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6658065" y="3419193"/>
              <a:ext cx="264550" cy="477120"/>
            </a:xfrm>
            <a:prstGeom prst="rect">
              <a:avLst/>
            </a:prstGeom>
            <a:noFill/>
          </p:spPr>
        </p:pic>
        <p:pic>
          <p:nvPicPr>
            <p:cNvPr id="52"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6901106" y="3419193"/>
              <a:ext cx="264550" cy="477120"/>
            </a:xfrm>
            <a:prstGeom prst="rect">
              <a:avLst/>
            </a:prstGeom>
            <a:noFill/>
          </p:spPr>
        </p:pic>
        <p:pic>
          <p:nvPicPr>
            <p:cNvPr id="53"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7144146" y="3419193"/>
              <a:ext cx="264550" cy="477120"/>
            </a:xfrm>
            <a:prstGeom prst="rect">
              <a:avLst/>
            </a:prstGeom>
            <a:noFill/>
          </p:spPr>
        </p:pic>
        <p:pic>
          <p:nvPicPr>
            <p:cNvPr id="54" name="Picture 2" descr="http://www.austinkleon.com/wp-content/uploads/2008/02/stick_figure.gif"/>
            <p:cNvPicPr>
              <a:picLocks noChangeAspect="1" noChangeArrowheads="1"/>
            </p:cNvPicPr>
            <p:nvPr/>
          </p:nvPicPr>
          <p:blipFill>
            <a:blip r:embed="rId4" cstate="print">
              <a:biLevel thresh="50000"/>
              <a:extLst>
                <a:ext uri="{28A0092B-C50C-407E-A947-70E740481C1C}">
                  <a14:useLocalDpi xmlns="" xmlns:a14="http://schemas.microsoft.com/office/drawing/2010/main"/>
                </a:ext>
              </a:extLst>
            </a:blip>
            <a:srcRect l="26520" r="25845"/>
            <a:stretch>
              <a:fillRect/>
            </a:stretch>
          </p:blipFill>
          <p:spPr bwMode="auto">
            <a:xfrm>
              <a:off x="7387185" y="3419193"/>
              <a:ext cx="264550" cy="477120"/>
            </a:xfrm>
            <a:prstGeom prst="rect">
              <a:avLst/>
            </a:prstGeom>
            <a:noFill/>
          </p:spPr>
        </p:pic>
        <p:pic>
          <p:nvPicPr>
            <p:cNvPr id="55" name="Picture 2" descr="http://www.austinkleon.com/wp-content/uploads/2008/02/stick_figure.gif"/>
            <p:cNvPicPr>
              <a:picLocks noChangeAspect="1" noChangeArrowheads="1"/>
            </p:cNvPicPr>
            <p:nvPr/>
          </p:nvPicPr>
          <p:blipFill>
            <a:blip r:embed="rId4" cstate="print">
              <a:biLevel thresh="50000"/>
              <a:extLst>
                <a:ext uri="{28A0092B-C50C-407E-A947-70E740481C1C}">
                  <a14:useLocalDpi xmlns="" xmlns:a14="http://schemas.microsoft.com/office/drawing/2010/main"/>
                </a:ext>
              </a:extLst>
            </a:blip>
            <a:srcRect l="26520" r="25845"/>
            <a:stretch>
              <a:fillRect/>
            </a:stretch>
          </p:blipFill>
          <p:spPr bwMode="auto">
            <a:xfrm>
              <a:off x="7630226" y="3419193"/>
              <a:ext cx="264550" cy="477120"/>
            </a:xfrm>
            <a:prstGeom prst="rect">
              <a:avLst/>
            </a:prstGeom>
            <a:noFill/>
          </p:spPr>
        </p:pic>
        <p:pic>
          <p:nvPicPr>
            <p:cNvPr id="56" name="Picture 2" descr="http://www.austinkleon.com/wp-content/uploads/2008/02/stick_figure.gif"/>
            <p:cNvPicPr>
              <a:picLocks noChangeAspect="1" noChangeArrowheads="1"/>
            </p:cNvPicPr>
            <p:nvPr/>
          </p:nvPicPr>
          <p:blipFill>
            <a:blip r:embed="rId4" cstate="print">
              <a:biLevel thresh="50000"/>
              <a:extLst>
                <a:ext uri="{28A0092B-C50C-407E-A947-70E740481C1C}">
                  <a14:useLocalDpi xmlns="" xmlns:a14="http://schemas.microsoft.com/office/drawing/2010/main"/>
                </a:ext>
              </a:extLst>
            </a:blip>
            <a:srcRect l="26520" r="25845"/>
            <a:stretch>
              <a:fillRect/>
            </a:stretch>
          </p:blipFill>
          <p:spPr bwMode="auto">
            <a:xfrm>
              <a:off x="7873267" y="3419193"/>
              <a:ext cx="264550" cy="477120"/>
            </a:xfrm>
            <a:prstGeom prst="rect">
              <a:avLst/>
            </a:prstGeom>
            <a:noFill/>
          </p:spPr>
        </p:pic>
        <p:sp>
          <p:nvSpPr>
            <p:cNvPr id="46" name="TextBox 45"/>
            <p:cNvSpPr txBox="1"/>
            <p:nvPr/>
          </p:nvSpPr>
          <p:spPr>
            <a:xfrm>
              <a:off x="1455442" y="3334588"/>
              <a:ext cx="4112856" cy="646331"/>
            </a:xfrm>
            <a:prstGeom prst="rect">
              <a:avLst/>
            </a:prstGeom>
            <a:solidFill>
              <a:schemeClr val="bg1">
                <a:lumMod val="85000"/>
              </a:schemeClr>
            </a:solidFill>
          </p:spPr>
          <p:txBody>
            <a:bodyPr wrap="none" rtlCol="0">
              <a:spAutoFit/>
            </a:bodyPr>
            <a:lstStyle/>
            <a:p>
              <a:pPr lvl="1" algn="r">
                <a:spcBef>
                  <a:spcPts val="1500"/>
                </a:spcBef>
              </a:pPr>
              <a:r>
                <a:rPr lang="en-CA" b="1" dirty="0"/>
                <a:t>3 or 4 </a:t>
              </a:r>
              <a:r>
                <a:rPr lang="en-CA" dirty="0"/>
                <a:t>will not, but they may respond</a:t>
              </a:r>
              <a:br>
                <a:rPr lang="en-CA" dirty="0"/>
              </a:br>
              <a:r>
                <a:rPr lang="en-CA" dirty="0"/>
                <a:t>to a different antipsychotic</a:t>
              </a:r>
            </a:p>
          </p:txBody>
        </p:sp>
        <p:pic>
          <p:nvPicPr>
            <p:cNvPr id="73" name="Picture 2" descr="http://www.austinkleon.com/wp-content/uploads/2008/02/stick_figure.gif"/>
            <p:cNvPicPr>
              <a:picLocks noChangeAspect="1" noChangeArrowheads="1"/>
            </p:cNvPicPr>
            <p:nvPr/>
          </p:nvPicPr>
          <p:blipFill>
            <a:blip r:embed="rId4" cstate="print">
              <a:biLevel thresh="50000"/>
              <a:extLst>
                <a:ext uri="{28A0092B-C50C-407E-A947-70E740481C1C}">
                  <a14:useLocalDpi xmlns="" xmlns:a14="http://schemas.microsoft.com/office/drawing/2010/main"/>
                </a:ext>
              </a:extLst>
            </a:blip>
            <a:srcRect l="52175" r="25845"/>
            <a:stretch>
              <a:fillRect/>
            </a:stretch>
          </p:blipFill>
          <p:spPr bwMode="auto">
            <a:xfrm>
              <a:off x="7286625" y="3419193"/>
              <a:ext cx="122071" cy="477120"/>
            </a:xfrm>
            <a:prstGeom prst="rect">
              <a:avLst/>
            </a:prstGeom>
            <a:noFill/>
          </p:spPr>
        </p:pic>
      </p:grpSp>
      <p:grpSp>
        <p:nvGrpSpPr>
          <p:cNvPr id="79" name="Group 78"/>
          <p:cNvGrpSpPr/>
          <p:nvPr/>
        </p:nvGrpSpPr>
        <p:grpSpPr>
          <a:xfrm>
            <a:off x="2018804" y="4460007"/>
            <a:ext cx="6372517" cy="1097461"/>
            <a:chOff x="1828800" y="4127500"/>
            <a:chExt cx="6372517" cy="1097461"/>
          </a:xfrm>
        </p:grpSpPr>
        <p:sp>
          <p:nvSpPr>
            <p:cNvPr id="72" name="TextBox 71"/>
            <p:cNvSpPr txBox="1"/>
            <p:nvPr/>
          </p:nvSpPr>
          <p:spPr>
            <a:xfrm>
              <a:off x="1828800" y="4127500"/>
              <a:ext cx="5198667" cy="369332"/>
            </a:xfrm>
            <a:prstGeom prst="rect">
              <a:avLst/>
            </a:prstGeom>
            <a:noFill/>
          </p:spPr>
          <p:txBody>
            <a:bodyPr wrap="none" rtlCol="0">
              <a:spAutoFit/>
            </a:bodyPr>
            <a:lstStyle/>
            <a:p>
              <a:r>
                <a:rPr lang="en-CA" b="1" dirty="0"/>
                <a:t>Of those who experience substantial improvement...</a:t>
              </a:r>
            </a:p>
          </p:txBody>
        </p:sp>
        <p:grpSp>
          <p:nvGrpSpPr>
            <p:cNvPr id="77" name="Group 76"/>
            <p:cNvGrpSpPr/>
            <p:nvPr/>
          </p:nvGrpSpPr>
          <p:grpSpPr>
            <a:xfrm>
              <a:off x="1914315" y="4578630"/>
              <a:ext cx="6287002" cy="646331"/>
              <a:chOff x="1914315" y="4578630"/>
              <a:chExt cx="6287002" cy="646331"/>
            </a:xfrm>
          </p:grpSpPr>
          <p:pic>
            <p:nvPicPr>
              <p:cNvPr id="21" name="Picture 2" descr="http://www.austinkleon.com/wp-content/uploads/2008/02/stick_figure.gif"/>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5749404" y="4663235"/>
                <a:ext cx="264550" cy="477120"/>
              </a:xfrm>
              <a:prstGeom prst="rect">
                <a:avLst/>
              </a:prstGeom>
              <a:noFill/>
            </p:spPr>
          </p:pic>
          <p:pic>
            <p:nvPicPr>
              <p:cNvPr id="22" name="Picture 2" descr="http://www.austinkleon.com/wp-content/uploads/2008/02/stick_figure.gif"/>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5992443" y="4663235"/>
                <a:ext cx="264550" cy="477120"/>
              </a:xfrm>
              <a:prstGeom prst="rect">
                <a:avLst/>
              </a:prstGeom>
              <a:noFill/>
            </p:spPr>
          </p:pic>
          <p:pic>
            <p:nvPicPr>
              <p:cNvPr id="23" name="Picture 2" descr="http://www.austinkleon.com/wp-content/uploads/2008/02/stick_figure.gif"/>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6235485" y="4663235"/>
                <a:ext cx="264550" cy="477120"/>
              </a:xfrm>
              <a:prstGeom prst="rect">
                <a:avLst/>
              </a:prstGeom>
              <a:noFill/>
            </p:spPr>
          </p:pic>
          <p:pic>
            <p:nvPicPr>
              <p:cNvPr id="24"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6474536" y="4663235"/>
                <a:ext cx="264550" cy="477120"/>
              </a:xfrm>
              <a:prstGeom prst="rect">
                <a:avLst/>
              </a:prstGeom>
              <a:noFill/>
            </p:spPr>
          </p:pic>
          <p:pic>
            <p:nvPicPr>
              <p:cNvPr id="25"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6721565" y="4663235"/>
                <a:ext cx="264550" cy="477120"/>
              </a:xfrm>
              <a:prstGeom prst="rect">
                <a:avLst/>
              </a:prstGeom>
              <a:noFill/>
            </p:spPr>
          </p:pic>
          <p:pic>
            <p:nvPicPr>
              <p:cNvPr id="26"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6964606" y="4663235"/>
                <a:ext cx="264550" cy="477120"/>
              </a:xfrm>
              <a:prstGeom prst="rect">
                <a:avLst/>
              </a:prstGeom>
              <a:noFill/>
            </p:spPr>
          </p:pic>
          <p:pic>
            <p:nvPicPr>
              <p:cNvPr id="27"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7207646" y="4663235"/>
                <a:ext cx="264550" cy="477120"/>
              </a:xfrm>
              <a:prstGeom prst="rect">
                <a:avLst/>
              </a:prstGeom>
              <a:noFill/>
            </p:spPr>
          </p:pic>
          <p:pic>
            <p:nvPicPr>
              <p:cNvPr id="28"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7450685" y="4663235"/>
                <a:ext cx="264550" cy="477120"/>
              </a:xfrm>
              <a:prstGeom prst="rect">
                <a:avLst/>
              </a:prstGeom>
              <a:noFill/>
            </p:spPr>
          </p:pic>
          <p:pic>
            <p:nvPicPr>
              <p:cNvPr id="29"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7693726" y="4663235"/>
                <a:ext cx="264550" cy="477120"/>
              </a:xfrm>
              <a:prstGeom prst="rect">
                <a:avLst/>
              </a:prstGeom>
              <a:noFill/>
            </p:spPr>
          </p:pic>
          <p:pic>
            <p:nvPicPr>
              <p:cNvPr id="30"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7936767" y="4663235"/>
                <a:ext cx="264550" cy="477120"/>
              </a:xfrm>
              <a:prstGeom prst="rect">
                <a:avLst/>
              </a:prstGeom>
              <a:noFill/>
            </p:spPr>
          </p:pic>
          <p:sp>
            <p:nvSpPr>
              <p:cNvPr id="20" name="TextBox 19"/>
              <p:cNvSpPr txBox="1"/>
              <p:nvPr/>
            </p:nvSpPr>
            <p:spPr>
              <a:xfrm>
                <a:off x="1914315" y="4578630"/>
                <a:ext cx="3675622" cy="646331"/>
              </a:xfrm>
              <a:prstGeom prst="rect">
                <a:avLst/>
              </a:prstGeom>
              <a:solidFill>
                <a:srgbClr val="A770B2">
                  <a:alpha val="42000"/>
                </a:srgbClr>
              </a:solidFill>
            </p:spPr>
            <p:txBody>
              <a:bodyPr wrap="none" rtlCol="0">
                <a:spAutoFit/>
              </a:bodyPr>
              <a:lstStyle/>
              <a:p>
                <a:pPr lvl="1" algn="r">
                  <a:spcBef>
                    <a:spcPts val="1500"/>
                  </a:spcBef>
                </a:pPr>
                <a:r>
                  <a:rPr lang="en-CA" dirty="0"/>
                  <a:t>About half will experience a full</a:t>
                </a:r>
                <a:br>
                  <a:rPr lang="en-CA" dirty="0"/>
                </a:br>
                <a:r>
                  <a:rPr lang="en-CA" dirty="0"/>
                  <a:t>remission of positive symptoms</a:t>
                </a:r>
              </a:p>
            </p:txBody>
          </p:sp>
          <p:pic>
            <p:nvPicPr>
              <p:cNvPr id="74" name="Picture 2" descr="http://www.austinkleon.com/wp-content/uploads/2008/02/stick_figure.gif"/>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 xmlns:a14="http://schemas.microsoft.com/office/drawing/2010/main"/>
                  </a:ext>
                </a:extLst>
              </a:blip>
              <a:srcRect l="26520" r="51801"/>
              <a:stretch>
                <a:fillRect/>
              </a:stretch>
            </p:blipFill>
            <p:spPr bwMode="auto">
              <a:xfrm>
                <a:off x="6478524" y="4663235"/>
                <a:ext cx="120396" cy="477120"/>
              </a:xfrm>
              <a:prstGeom prst="rect">
                <a:avLst/>
              </a:prstGeom>
              <a:noFill/>
            </p:spPr>
          </p:pic>
        </p:grpSp>
      </p:grpSp>
      <p:grpSp>
        <p:nvGrpSpPr>
          <p:cNvPr id="78" name="Group 77"/>
          <p:cNvGrpSpPr/>
          <p:nvPr/>
        </p:nvGrpSpPr>
        <p:grpSpPr>
          <a:xfrm>
            <a:off x="190004" y="5667066"/>
            <a:ext cx="8201317" cy="646331"/>
            <a:chOff x="0" y="5334559"/>
            <a:chExt cx="8201317" cy="646331"/>
          </a:xfrm>
        </p:grpSpPr>
        <p:pic>
          <p:nvPicPr>
            <p:cNvPr id="34"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5749404" y="5419164"/>
              <a:ext cx="264550" cy="477120"/>
            </a:xfrm>
            <a:prstGeom prst="rect">
              <a:avLst/>
            </a:prstGeom>
            <a:noFill/>
          </p:spPr>
        </p:pic>
        <p:pic>
          <p:nvPicPr>
            <p:cNvPr id="35"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5992443" y="5419164"/>
              <a:ext cx="264550" cy="477120"/>
            </a:xfrm>
            <a:prstGeom prst="rect">
              <a:avLst/>
            </a:prstGeom>
            <a:noFill/>
          </p:spPr>
        </p:pic>
        <p:pic>
          <p:nvPicPr>
            <p:cNvPr id="36"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6235485" y="5419164"/>
              <a:ext cx="264550" cy="477120"/>
            </a:xfrm>
            <a:prstGeom prst="rect">
              <a:avLst/>
            </a:prstGeom>
            <a:noFill/>
          </p:spPr>
        </p:pic>
        <p:pic>
          <p:nvPicPr>
            <p:cNvPr id="37"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6478524" y="5419164"/>
              <a:ext cx="264550" cy="477120"/>
            </a:xfrm>
            <a:prstGeom prst="rect">
              <a:avLst/>
            </a:prstGeom>
            <a:noFill/>
          </p:spPr>
        </p:pic>
        <p:pic>
          <p:nvPicPr>
            <p:cNvPr id="38" name="Picture 2" descr="http://www.austinkleon.com/wp-content/uploads/2008/02/stick_figure.gif"/>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6721565" y="5419164"/>
              <a:ext cx="264550" cy="477120"/>
            </a:xfrm>
            <a:prstGeom prst="rect">
              <a:avLst/>
            </a:prstGeom>
            <a:noFill/>
          </p:spPr>
        </p:pic>
        <p:pic>
          <p:nvPicPr>
            <p:cNvPr id="39" name="Picture 2" descr="http://www.austinkleon.com/wp-content/uploads/2008/02/stick_figure.gif"/>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6964606" y="5419164"/>
              <a:ext cx="264550" cy="477120"/>
            </a:xfrm>
            <a:prstGeom prst="rect">
              <a:avLst/>
            </a:prstGeom>
            <a:noFill/>
          </p:spPr>
        </p:pic>
        <p:pic>
          <p:nvPicPr>
            <p:cNvPr id="40" name="Picture 2" descr="http://www.austinkleon.com/wp-content/uploads/2008/02/stick_figure.gif"/>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7207646" y="5419164"/>
              <a:ext cx="264550" cy="477120"/>
            </a:xfrm>
            <a:prstGeom prst="rect">
              <a:avLst/>
            </a:prstGeom>
            <a:noFill/>
          </p:spPr>
        </p:pic>
        <p:pic>
          <p:nvPicPr>
            <p:cNvPr id="41"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7450685" y="5419164"/>
              <a:ext cx="264550" cy="477120"/>
            </a:xfrm>
            <a:prstGeom prst="rect">
              <a:avLst/>
            </a:prstGeom>
            <a:noFill/>
          </p:spPr>
        </p:pic>
        <p:pic>
          <p:nvPicPr>
            <p:cNvPr id="42"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7693726" y="5419164"/>
              <a:ext cx="264550" cy="477120"/>
            </a:xfrm>
            <a:prstGeom prst="rect">
              <a:avLst/>
            </a:prstGeom>
            <a:noFill/>
          </p:spPr>
        </p:pic>
        <p:pic>
          <p:nvPicPr>
            <p:cNvPr id="43" name="Picture 2" descr="http://www.austinkleon.com/wp-content/uploads/2008/02/stick_figure.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a:ext>
              </a:extLst>
            </a:blip>
            <a:srcRect l="26520" r="25845"/>
            <a:stretch>
              <a:fillRect/>
            </a:stretch>
          </p:blipFill>
          <p:spPr bwMode="auto">
            <a:xfrm>
              <a:off x="7936767" y="5419164"/>
              <a:ext cx="264550" cy="477120"/>
            </a:xfrm>
            <a:prstGeom prst="rect">
              <a:avLst/>
            </a:prstGeom>
            <a:noFill/>
          </p:spPr>
        </p:pic>
        <p:sp>
          <p:nvSpPr>
            <p:cNvPr id="33" name="TextBox 32"/>
            <p:cNvSpPr txBox="1"/>
            <p:nvPr/>
          </p:nvSpPr>
          <p:spPr>
            <a:xfrm>
              <a:off x="0" y="5334559"/>
              <a:ext cx="5618005" cy="646331"/>
            </a:xfrm>
            <a:prstGeom prst="rect">
              <a:avLst/>
            </a:prstGeom>
            <a:solidFill>
              <a:schemeClr val="accent6">
                <a:alpha val="27000"/>
              </a:schemeClr>
            </a:solidFill>
          </p:spPr>
          <p:txBody>
            <a:bodyPr wrap="square" rtlCol="0">
              <a:spAutoFit/>
            </a:bodyPr>
            <a:lstStyle/>
            <a:p>
              <a:pPr lvl="1" algn="r">
                <a:spcBef>
                  <a:spcPts val="1500"/>
                </a:spcBef>
              </a:pPr>
              <a:r>
                <a:rPr lang="en-CA" dirty="0"/>
                <a:t>The other half may still have some positive symptoms</a:t>
              </a:r>
              <a:br>
                <a:rPr lang="en-CA" dirty="0"/>
              </a:br>
              <a:r>
                <a:rPr lang="en-CA" dirty="0"/>
                <a:t>despite taking the medication as directed</a:t>
              </a:r>
            </a:p>
          </p:txBody>
        </p:sp>
        <p:pic>
          <p:nvPicPr>
            <p:cNvPr id="75" name="Picture 2" descr="http://www.austinkleon.com/wp-content/uploads/2008/02/stick_figure.gif"/>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 xmlns:a14="http://schemas.microsoft.com/office/drawing/2010/main"/>
                </a:ext>
              </a:extLst>
            </a:blip>
            <a:srcRect l="50257" r="25845"/>
            <a:stretch>
              <a:fillRect/>
            </a:stretch>
          </p:blipFill>
          <p:spPr bwMode="auto">
            <a:xfrm>
              <a:off x="6610350" y="5419164"/>
              <a:ext cx="132724" cy="477120"/>
            </a:xfrm>
            <a:prstGeom prst="rect">
              <a:avLst/>
            </a:prstGeom>
            <a:noFill/>
          </p:spPr>
        </p:pic>
      </p:grpSp>
    </p:spTree>
    <p:custDataLst>
      <p:tags r:id="rId1"/>
    </p:custDataLst>
    <p:extLst>
      <p:ext uri="{BB962C8B-B14F-4D97-AF65-F5344CB8AC3E}">
        <p14:creationId xmlns="" xmlns:p14="http://schemas.microsoft.com/office/powerpoint/2010/main" val="99535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Considerations for </a:t>
            </a:r>
            <a:br>
              <a:rPr lang="en-CA" dirty="0"/>
            </a:br>
            <a:r>
              <a:rPr lang="en-CA" dirty="0"/>
              <a:t>Partial Response</a:t>
            </a:r>
          </a:p>
        </p:txBody>
      </p:sp>
      <p:sp>
        <p:nvSpPr>
          <p:cNvPr id="3" name="Content Placeholder 2"/>
          <p:cNvSpPr>
            <a:spLocks noGrp="1"/>
          </p:cNvSpPr>
          <p:nvPr>
            <p:ph idx="1"/>
          </p:nvPr>
        </p:nvSpPr>
        <p:spPr>
          <a:xfrm>
            <a:off x="245535" y="2336347"/>
            <a:ext cx="4652654" cy="4351338"/>
          </a:xfrm>
        </p:spPr>
        <p:txBody>
          <a:bodyPr/>
          <a:lstStyle/>
          <a:p>
            <a:r>
              <a:rPr lang="en-CA" sz="2400" dirty="0"/>
              <a:t>Every person (and family) will have different expectations for treatment—these may not naturally align with those of the treatment team</a:t>
            </a:r>
          </a:p>
          <a:p>
            <a:pPr lvl="1"/>
            <a:r>
              <a:rPr lang="en-CA" dirty="0"/>
              <a:t>Communication is the key to ensure that the goals align</a:t>
            </a:r>
          </a:p>
        </p:txBody>
      </p:sp>
      <p:pic>
        <p:nvPicPr>
          <p:cNvPr id="10" name="Picture 9"/>
          <p:cNvPicPr>
            <a:picLocks noChangeAspect="1"/>
          </p:cNvPicPr>
          <p:nvPr/>
        </p:nvPicPr>
        <p:blipFill rotWithShape="1">
          <a:blip r:embed="rId3">
            <a:extLst>
              <a:ext uri="{28A0092B-C50C-407E-A947-70E740481C1C}">
                <a14:useLocalDpi xmlns="" xmlns:a14="http://schemas.microsoft.com/office/drawing/2010/main" val="0"/>
              </a:ext>
            </a:extLst>
          </a:blip>
          <a:srcRect l="29446" t="25119" r="23023" b="26446"/>
          <a:stretch/>
        </p:blipFill>
        <p:spPr>
          <a:xfrm>
            <a:off x="4735585" y="1805049"/>
            <a:ext cx="4408415" cy="4392325"/>
          </a:xfrm>
          <a:prstGeom prst="rect">
            <a:avLst/>
          </a:prstGeom>
        </p:spPr>
      </p:pic>
      <p:sp>
        <p:nvSpPr>
          <p:cNvPr id="11" name="Rectangle 10"/>
          <p:cNvSpPr/>
          <p:nvPr/>
        </p:nvSpPr>
        <p:spPr>
          <a:xfrm rot="284759">
            <a:off x="5180813" y="2424766"/>
            <a:ext cx="3517959" cy="3046988"/>
          </a:xfrm>
          <a:prstGeom prst="rect">
            <a:avLst/>
          </a:prstGeom>
        </p:spPr>
        <p:txBody>
          <a:bodyPr wrap="square">
            <a:spAutoFit/>
          </a:bodyPr>
          <a:lstStyle/>
          <a:p>
            <a:pPr lvl="0">
              <a:spcBef>
                <a:spcPts val="1000"/>
              </a:spcBef>
              <a:buClr>
                <a:srgbClr val="A770B2"/>
              </a:buClr>
              <a:buSzPct val="90000"/>
            </a:pPr>
            <a:r>
              <a:rPr lang="en-CA" sz="2400" b="1" dirty="0">
                <a:solidFill>
                  <a:schemeClr val="bg1"/>
                </a:solidFill>
                <a:latin typeface="Bradley Hand ITC" panose="03070402050302030203" pitchFamily="66" charset="0"/>
                <a:ea typeface="Bradley Hand" charset="0"/>
                <a:cs typeface="Bradley Hand" charset="0"/>
              </a:rPr>
              <a:t>If the person with schizophrenia (or the family) is not satisfied with the degree of response, discuss other options (e.g., treatment switch) with the healthcare team  </a:t>
            </a:r>
          </a:p>
        </p:txBody>
      </p:sp>
    </p:spTree>
    <p:custDataLst>
      <p:tags r:id="rId1"/>
    </p:custDataLst>
    <p:extLst>
      <p:ext uri="{BB962C8B-B14F-4D97-AF65-F5344CB8AC3E}">
        <p14:creationId xmlns="" xmlns:p14="http://schemas.microsoft.com/office/powerpoint/2010/main" val="79551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0"/>
                                        <p:tgtEl>
                                          <p:spTgt spid="10"/>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023"/>
            <a:ext cx="7886700" cy="1325563"/>
          </a:xfrm>
          <a:noFill/>
        </p:spPr>
        <p:txBody>
          <a:bodyPr>
            <a:normAutofit fontScale="90000"/>
          </a:bodyPr>
          <a:lstStyle/>
          <a:p>
            <a:r>
              <a:rPr lang="en-CA" dirty="0"/>
              <a:t>Setting Up A Wellness Plan For People in Remission</a:t>
            </a:r>
          </a:p>
        </p:txBody>
      </p:sp>
      <p:sp>
        <p:nvSpPr>
          <p:cNvPr id="3" name="Content Placeholder 2"/>
          <p:cNvSpPr>
            <a:spLocks noGrp="1"/>
          </p:cNvSpPr>
          <p:nvPr>
            <p:ph idx="1"/>
          </p:nvPr>
        </p:nvSpPr>
        <p:spPr>
          <a:xfrm>
            <a:off x="628650" y="1585586"/>
            <a:ext cx="7886700" cy="5026193"/>
          </a:xfrm>
        </p:spPr>
        <p:txBody>
          <a:bodyPr>
            <a:normAutofit fontScale="77500" lnSpcReduction="20000"/>
          </a:bodyPr>
          <a:lstStyle/>
          <a:p>
            <a:pPr marL="0" indent="0">
              <a:buNone/>
            </a:pPr>
            <a:r>
              <a:rPr lang="en-CA" sz="4600" b="1" dirty="0">
                <a:solidFill>
                  <a:srgbClr val="A770B2"/>
                </a:solidFill>
                <a:latin typeface="Bradley Hand ITC" panose="03070402050302030203" pitchFamily="66" charset="0"/>
                <a:ea typeface="Bradley Hand" charset="0"/>
                <a:cs typeface="Bradley Hand" charset="0"/>
              </a:rPr>
              <a:t>Elements to include:</a:t>
            </a:r>
          </a:p>
          <a:p>
            <a:pPr marL="0" indent="-234950"/>
            <a:r>
              <a:rPr lang="en-CA" dirty="0"/>
              <a:t>Pertinent information accessible in one place</a:t>
            </a:r>
          </a:p>
          <a:p>
            <a:pPr marL="446088" lvl="1" indent="-176213">
              <a:lnSpc>
                <a:spcPct val="120000"/>
              </a:lnSpc>
              <a:spcBef>
                <a:spcPts val="300"/>
              </a:spcBef>
            </a:pPr>
            <a:r>
              <a:rPr lang="en-CA" sz="2100" dirty="0"/>
              <a:t>Healthcare team information</a:t>
            </a:r>
          </a:p>
          <a:p>
            <a:pPr marL="446088" lvl="1" indent="-176213">
              <a:lnSpc>
                <a:spcPct val="120000"/>
              </a:lnSpc>
              <a:spcBef>
                <a:spcPts val="300"/>
              </a:spcBef>
            </a:pPr>
            <a:r>
              <a:rPr lang="en-CA" sz="2100" dirty="0"/>
              <a:t>Diagnosis, other medical information</a:t>
            </a:r>
          </a:p>
          <a:p>
            <a:pPr marL="446088" lvl="1" indent="-176213">
              <a:lnSpc>
                <a:spcPct val="120000"/>
              </a:lnSpc>
              <a:spcBef>
                <a:spcPts val="300"/>
              </a:spcBef>
            </a:pPr>
            <a:r>
              <a:rPr lang="en-CA" sz="2100" dirty="0"/>
              <a:t>Safety considerations if any</a:t>
            </a:r>
          </a:p>
          <a:p>
            <a:pPr marL="269875" indent="-258763">
              <a:lnSpc>
                <a:spcPct val="120000"/>
              </a:lnSpc>
              <a:spcBef>
                <a:spcPts val="1300"/>
              </a:spcBef>
            </a:pPr>
            <a:r>
              <a:rPr lang="en-CA" dirty="0"/>
              <a:t>Record of self-perception and plans for wellness – to consult and to help recognize changes suggesting relapse</a:t>
            </a:r>
          </a:p>
          <a:p>
            <a:pPr marL="446088" lvl="1" indent="-176213">
              <a:spcBef>
                <a:spcPts val="1100"/>
              </a:spcBef>
            </a:pPr>
            <a:r>
              <a:rPr lang="en-CA" sz="2100" dirty="0"/>
              <a:t>Description of self when feeling well</a:t>
            </a:r>
          </a:p>
          <a:p>
            <a:pPr marL="446088" lvl="1" indent="-176213"/>
            <a:r>
              <a:rPr lang="en-CA" sz="2100" dirty="0"/>
              <a:t>Record of things that keep him/her happy and healthy</a:t>
            </a:r>
          </a:p>
          <a:p>
            <a:pPr marL="446088" lvl="1" indent="-176213"/>
            <a:r>
              <a:rPr lang="en-CA" sz="2100" dirty="0"/>
              <a:t>Description of what if feels like to be unwell  or upset</a:t>
            </a:r>
          </a:p>
          <a:p>
            <a:pPr marL="446088" lvl="1" indent="-176213"/>
            <a:r>
              <a:rPr lang="en-CA" sz="2100" dirty="0"/>
              <a:t>Record of things, that cause him/her to feel badly or upset?</a:t>
            </a:r>
          </a:p>
          <a:p>
            <a:pPr marL="446088" lvl="1" indent="-176213"/>
            <a:r>
              <a:rPr lang="en-CA" sz="2100" dirty="0"/>
              <a:t>Ways to help when he/she is feeling badly or upset (</a:t>
            </a:r>
            <a:r>
              <a:rPr lang="en-CA" sz="2100" i="1" dirty="0"/>
              <a:t>e.g</a:t>
            </a:r>
            <a:r>
              <a:rPr lang="en-CA" sz="2100" dirty="0"/>
              <a:t>., family support)</a:t>
            </a:r>
          </a:p>
          <a:p>
            <a:pPr>
              <a:lnSpc>
                <a:spcPct val="120000"/>
              </a:lnSpc>
              <a:spcBef>
                <a:spcPts val="1300"/>
              </a:spcBef>
            </a:pPr>
            <a:r>
              <a:rPr lang="en-CA" dirty="0"/>
              <a:t>You can use a hard copy (e.g., notebook) and/or electronic file (</a:t>
            </a:r>
            <a:r>
              <a:rPr lang="en-CA" i="1" dirty="0"/>
              <a:t>e.g</a:t>
            </a:r>
            <a:r>
              <a:rPr lang="en-CA" dirty="0"/>
              <a:t>., Word or Excel document)—whatever works best for you</a:t>
            </a:r>
          </a:p>
          <a:p>
            <a:endParaRPr lang="en-CA" dirty="0"/>
          </a:p>
          <a:p>
            <a:endParaRPr lang="en-CA" dirty="0"/>
          </a:p>
        </p:txBody>
      </p:sp>
      <p:sp>
        <p:nvSpPr>
          <p:cNvPr id="4" name="TextBox 3"/>
          <p:cNvSpPr txBox="1"/>
          <p:nvPr/>
        </p:nvSpPr>
        <p:spPr>
          <a:xfrm>
            <a:off x="0" y="6611779"/>
            <a:ext cx="3717684" cy="246221"/>
          </a:xfrm>
          <a:prstGeom prst="rect">
            <a:avLst/>
          </a:prstGeom>
          <a:noFill/>
        </p:spPr>
        <p:txBody>
          <a:bodyPr wrap="none" rtlCol="0" anchor="b" anchorCtr="0">
            <a:spAutoFit/>
          </a:bodyPr>
          <a:lstStyle/>
          <a:p>
            <a:r>
              <a:rPr lang="en-CA" sz="1000" dirty="0"/>
              <a:t>Source: Schizophrenia Society of Alberta: </a:t>
            </a:r>
            <a:r>
              <a:rPr lang="en-CA" sz="1000" i="1" dirty="0"/>
              <a:t>Community Wellness Plan.</a:t>
            </a:r>
          </a:p>
        </p:txBody>
      </p:sp>
      <p:sp>
        <p:nvSpPr>
          <p:cNvPr id="5" name="Rectangle 4"/>
          <p:cNvSpPr/>
          <p:nvPr/>
        </p:nvSpPr>
        <p:spPr>
          <a:xfrm>
            <a:off x="4275745" y="2499219"/>
            <a:ext cx="4572000" cy="907941"/>
          </a:xfrm>
          <a:prstGeom prst="rect">
            <a:avLst/>
          </a:prstGeom>
        </p:spPr>
        <p:txBody>
          <a:bodyPr>
            <a:spAutoFit/>
          </a:bodyPr>
          <a:lstStyle/>
          <a:p>
            <a:pPr marL="446088" lvl="1" indent="-176213">
              <a:spcBef>
                <a:spcPts val="300"/>
              </a:spcBef>
              <a:buClr>
                <a:srgbClr val="9BCE65"/>
              </a:buClr>
              <a:buFont typeface="Arial" charset="0"/>
              <a:buChar char="•"/>
            </a:pPr>
            <a:r>
              <a:rPr lang="en-CA" sz="1600" dirty="0">
                <a:solidFill>
                  <a:srgbClr val="000000"/>
                </a:solidFill>
              </a:rPr>
              <a:t>Medications</a:t>
            </a:r>
          </a:p>
          <a:p>
            <a:pPr marL="446088" lvl="1" indent="-176213">
              <a:spcBef>
                <a:spcPts val="300"/>
              </a:spcBef>
              <a:buClr>
                <a:srgbClr val="9BCE65"/>
              </a:buClr>
              <a:buFont typeface="Arial" charset="0"/>
              <a:buChar char="•"/>
            </a:pPr>
            <a:r>
              <a:rPr lang="en-CA" sz="1600" dirty="0">
                <a:solidFill>
                  <a:srgbClr val="000000"/>
                </a:solidFill>
              </a:rPr>
              <a:t>Activities requiring assistance</a:t>
            </a:r>
          </a:p>
          <a:p>
            <a:pPr marL="446088" lvl="1" indent="-176213">
              <a:spcBef>
                <a:spcPts val="300"/>
              </a:spcBef>
              <a:buClr>
                <a:srgbClr val="9BCE65"/>
              </a:buClr>
              <a:buFont typeface="Arial" charset="0"/>
              <a:buChar char="•"/>
            </a:pPr>
            <a:r>
              <a:rPr lang="en-CA" sz="1600" dirty="0">
                <a:solidFill>
                  <a:srgbClr val="000000"/>
                </a:solidFill>
              </a:rPr>
              <a:t>Life goals (including activities, interests)</a:t>
            </a:r>
          </a:p>
        </p:txBody>
      </p:sp>
    </p:spTree>
    <p:custDataLst>
      <p:tags r:id="rId1"/>
    </p:custDataLst>
    <p:extLst>
      <p:ext uri="{BB962C8B-B14F-4D97-AF65-F5344CB8AC3E}">
        <p14:creationId xmlns="" xmlns:p14="http://schemas.microsoft.com/office/powerpoint/2010/main" val="1233060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352280" y="3515286"/>
            <a:ext cx="2791720" cy="3096493"/>
          </a:xfrm>
          <a:prstGeom prst="rect">
            <a:avLst/>
          </a:prstGeom>
        </p:spPr>
      </p:pic>
      <p:sp>
        <p:nvSpPr>
          <p:cNvPr id="2" name="Title 1"/>
          <p:cNvSpPr>
            <a:spLocks noGrp="1"/>
          </p:cNvSpPr>
          <p:nvPr>
            <p:ph type="title"/>
          </p:nvPr>
        </p:nvSpPr>
        <p:spPr>
          <a:xfrm>
            <a:off x="0" y="365126"/>
            <a:ext cx="9144000" cy="1325563"/>
          </a:xfrm>
        </p:spPr>
        <p:txBody>
          <a:bodyPr>
            <a:noAutofit/>
          </a:bodyPr>
          <a:lstStyle/>
          <a:p>
            <a:pPr>
              <a:lnSpc>
                <a:spcPct val="100000"/>
              </a:lnSpc>
              <a:spcBef>
                <a:spcPts val="4800"/>
              </a:spcBef>
            </a:pPr>
            <a:r>
              <a:rPr lang="en-CA" sz="3600" dirty="0"/>
              <a:t>Learn About Side Effects: </a:t>
            </a:r>
            <a:br>
              <a:rPr lang="en-CA" sz="3600" dirty="0"/>
            </a:br>
            <a:r>
              <a:rPr lang="en-CA" sz="500" dirty="0"/>
              <a:t/>
            </a:r>
            <a:br>
              <a:rPr lang="en-CA" sz="500" dirty="0"/>
            </a:br>
            <a:r>
              <a:rPr lang="en-CA" sz="3100" b="1" dirty="0">
                <a:solidFill>
                  <a:srgbClr val="A770B2"/>
                </a:solidFill>
                <a:latin typeface="Bradley Hand ITC" panose="03070402050302030203" pitchFamily="66" charset="0"/>
                <a:ea typeface="Bradley Hand" charset="0"/>
                <a:cs typeface="Bradley Hand" charset="0"/>
              </a:rPr>
              <a:t>The More You Know, the Better the Chances of Success</a:t>
            </a:r>
          </a:p>
        </p:txBody>
      </p:sp>
      <p:sp>
        <p:nvSpPr>
          <p:cNvPr id="3" name="Content Placeholder 2"/>
          <p:cNvSpPr>
            <a:spLocks noGrp="1"/>
          </p:cNvSpPr>
          <p:nvPr>
            <p:ph idx="1"/>
          </p:nvPr>
        </p:nvSpPr>
        <p:spPr>
          <a:xfrm>
            <a:off x="628649" y="1879875"/>
            <a:ext cx="8242081" cy="4351338"/>
          </a:xfrm>
        </p:spPr>
        <p:txBody>
          <a:bodyPr>
            <a:noAutofit/>
          </a:bodyPr>
          <a:lstStyle/>
          <a:p>
            <a:r>
              <a:rPr lang="en-CA" sz="2400" dirty="0"/>
              <a:t>Unpleasant side effects can be distressing and can discourage patients from continuing to take their medication</a:t>
            </a:r>
          </a:p>
          <a:p>
            <a:r>
              <a:rPr lang="en-CA" sz="2400" dirty="0"/>
              <a:t>Learn as much as possible about side effects to help prevent misunderstandings</a:t>
            </a:r>
          </a:p>
          <a:p>
            <a:r>
              <a:rPr lang="en-CA" sz="2400" dirty="0"/>
              <a:t>Every medicine is different and every patient </a:t>
            </a:r>
            <a:br>
              <a:rPr lang="en-CA" sz="2400" dirty="0"/>
            </a:br>
            <a:r>
              <a:rPr lang="en-CA" sz="2400" dirty="0"/>
              <a:t>can have a different experience with each</a:t>
            </a:r>
            <a:br>
              <a:rPr lang="en-CA" sz="2400" dirty="0"/>
            </a:br>
            <a:r>
              <a:rPr lang="en-CA" sz="2400" dirty="0"/>
              <a:t>medicine</a:t>
            </a:r>
          </a:p>
          <a:p>
            <a:r>
              <a:rPr lang="en-CA" sz="2400" dirty="0"/>
              <a:t>Read about side effects and talk about </a:t>
            </a:r>
            <a:br>
              <a:rPr lang="en-CA" sz="2400" dirty="0"/>
            </a:br>
            <a:r>
              <a:rPr lang="en-CA" sz="2400" dirty="0"/>
              <a:t>them openly with the patient, and the </a:t>
            </a:r>
            <a:br>
              <a:rPr lang="en-CA" sz="2400" dirty="0"/>
            </a:br>
            <a:r>
              <a:rPr lang="en-CA" sz="2400" dirty="0"/>
              <a:t>healthcare team</a:t>
            </a:r>
          </a:p>
        </p:txBody>
      </p:sp>
      <p:sp>
        <p:nvSpPr>
          <p:cNvPr id="4" name="TextBox 3"/>
          <p:cNvSpPr txBox="1"/>
          <p:nvPr/>
        </p:nvSpPr>
        <p:spPr>
          <a:xfrm>
            <a:off x="0" y="6611779"/>
            <a:ext cx="4984057" cy="246221"/>
          </a:xfrm>
          <a:prstGeom prst="rect">
            <a:avLst/>
          </a:prstGeom>
          <a:noFill/>
        </p:spPr>
        <p:txBody>
          <a:bodyPr wrap="none" rtlCol="0" anchor="b" anchorCtr="0">
            <a:spAutoFit/>
          </a:bodyPr>
          <a:lstStyle/>
          <a:p>
            <a:r>
              <a:rPr lang="en-CA" sz="1000" dirty="0"/>
              <a:t>Source: Schizophrenia Society of Canada. </a:t>
            </a:r>
            <a:r>
              <a:rPr lang="en-CA" sz="1000" i="1" dirty="0"/>
              <a:t>Learning About Schizophrenia: Rays of Hope. </a:t>
            </a:r>
            <a:r>
              <a:rPr lang="en-CA" sz="1000" dirty="0"/>
              <a:t>2012.</a:t>
            </a:r>
          </a:p>
        </p:txBody>
      </p:sp>
    </p:spTree>
    <p:custDataLst>
      <p:tags r:id="rId1"/>
    </p:custDataLst>
    <p:extLst>
      <p:ext uri="{BB962C8B-B14F-4D97-AF65-F5344CB8AC3E}">
        <p14:creationId xmlns="" xmlns:p14="http://schemas.microsoft.com/office/powerpoint/2010/main" val="1200586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What About Alcohol, </a:t>
            </a:r>
            <a:br>
              <a:rPr lang="en-CA" dirty="0"/>
            </a:br>
            <a:r>
              <a:rPr lang="en-CA" dirty="0"/>
              <a:t>Drugs and Smoking? </a:t>
            </a:r>
          </a:p>
        </p:txBody>
      </p:sp>
      <p:sp>
        <p:nvSpPr>
          <p:cNvPr id="3" name="Content Placeholder 2"/>
          <p:cNvSpPr>
            <a:spLocks noGrp="1"/>
          </p:cNvSpPr>
          <p:nvPr>
            <p:ph idx="1"/>
          </p:nvPr>
        </p:nvSpPr>
        <p:spPr>
          <a:xfrm>
            <a:off x="628650" y="2133600"/>
            <a:ext cx="7886700" cy="4037736"/>
          </a:xfrm>
        </p:spPr>
        <p:txBody>
          <a:bodyPr>
            <a:normAutofit/>
          </a:bodyPr>
          <a:lstStyle/>
          <a:p>
            <a:pPr marL="0" indent="0">
              <a:buNone/>
            </a:pPr>
            <a:r>
              <a:rPr lang="en-CA" sz="3200" b="1" dirty="0">
                <a:solidFill>
                  <a:srgbClr val="A770B2"/>
                </a:solidFill>
                <a:latin typeface="Bradley Hand ITC" panose="03070402050302030203" pitchFamily="66" charset="0"/>
                <a:ea typeface="Bradley Hand" charset="0"/>
                <a:cs typeface="Bradley Hand" charset="0"/>
              </a:rPr>
              <a:t>Drugs or alcohol can:</a:t>
            </a:r>
          </a:p>
          <a:p>
            <a:pPr lvl="1"/>
            <a:r>
              <a:rPr lang="en-CA" dirty="0"/>
              <a:t>Reduce the effectiveness of antipsychotic medication</a:t>
            </a:r>
          </a:p>
          <a:p>
            <a:pPr lvl="1"/>
            <a:r>
              <a:rPr lang="en-CA" dirty="0"/>
              <a:t>Lead to symptoms that are similar to symptoms of</a:t>
            </a:r>
            <a:br>
              <a:rPr lang="en-CA" dirty="0"/>
            </a:br>
            <a:r>
              <a:rPr lang="en-CA" dirty="0"/>
              <a:t>schizophrenia</a:t>
            </a:r>
          </a:p>
          <a:p>
            <a:pPr marL="0" indent="0">
              <a:buNone/>
            </a:pPr>
            <a:r>
              <a:rPr lang="en-CA" sz="3200" b="1" dirty="0">
                <a:solidFill>
                  <a:srgbClr val="A770B2"/>
                </a:solidFill>
                <a:latin typeface="Bradley Hand ITC" panose="03070402050302030203" pitchFamily="66" charset="0"/>
                <a:ea typeface="Bradley Hand" charset="0"/>
                <a:cs typeface="Bradley Hand" charset="0"/>
              </a:rPr>
              <a:t>People who smoke may need higher doses of medicine to control their illness</a:t>
            </a:r>
          </a:p>
          <a:p>
            <a:pPr lvl="1"/>
            <a:r>
              <a:rPr lang="en-CA" dirty="0"/>
              <a:t>People who change smoking habits may need to change the dose</a:t>
            </a:r>
          </a:p>
          <a:p>
            <a:endParaRPr lang="en-CA" dirty="0"/>
          </a:p>
        </p:txBody>
      </p:sp>
      <p:sp>
        <p:nvSpPr>
          <p:cNvPr id="4" name="TextBox 3"/>
          <p:cNvSpPr txBox="1"/>
          <p:nvPr/>
        </p:nvSpPr>
        <p:spPr>
          <a:xfrm>
            <a:off x="0" y="6611779"/>
            <a:ext cx="4984057" cy="246221"/>
          </a:xfrm>
          <a:prstGeom prst="rect">
            <a:avLst/>
          </a:prstGeom>
          <a:noFill/>
        </p:spPr>
        <p:txBody>
          <a:bodyPr wrap="none" rtlCol="0" anchor="b" anchorCtr="0">
            <a:spAutoFit/>
          </a:bodyPr>
          <a:lstStyle/>
          <a:p>
            <a:r>
              <a:rPr lang="en-CA" sz="1000" dirty="0"/>
              <a:t>Source: Schizophrenia Society of Canada. </a:t>
            </a:r>
            <a:r>
              <a:rPr lang="en-CA" sz="1000" i="1" dirty="0"/>
              <a:t>Learning About Schizophrenia: Rays of Hope. </a:t>
            </a:r>
            <a:r>
              <a:rPr lang="en-CA" sz="1000" dirty="0"/>
              <a:t>2012.</a:t>
            </a:r>
          </a:p>
        </p:txBody>
      </p:sp>
    </p:spTree>
    <p:custDataLst>
      <p:tags r:id="rId1"/>
    </p:custDataLst>
    <p:extLst>
      <p:ext uri="{BB962C8B-B14F-4D97-AF65-F5344CB8AC3E}">
        <p14:creationId xmlns="" xmlns:p14="http://schemas.microsoft.com/office/powerpoint/2010/main" val="471193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a:t>Alternative Therapies and Schizophrenia</a:t>
            </a:r>
            <a:endParaRPr lang="en-CA" dirty="0"/>
          </a:p>
        </p:txBody>
      </p:sp>
      <p:sp>
        <p:nvSpPr>
          <p:cNvPr id="3" name="Content Placeholder 2"/>
          <p:cNvSpPr>
            <a:spLocks noGrp="1"/>
          </p:cNvSpPr>
          <p:nvPr>
            <p:ph idx="1"/>
          </p:nvPr>
        </p:nvSpPr>
        <p:spPr>
          <a:xfrm>
            <a:off x="628650" y="2134035"/>
            <a:ext cx="8099714" cy="4351338"/>
          </a:xfrm>
        </p:spPr>
        <p:txBody>
          <a:bodyPr>
            <a:normAutofit/>
          </a:bodyPr>
          <a:lstStyle/>
          <a:p>
            <a:r>
              <a:rPr lang="en-CA" dirty="0"/>
              <a:t>There is no solid evidence to support any alternative components such as, but not limited to, vitamins, supplements, herbal remedies for treatment of schizophrenia</a:t>
            </a:r>
          </a:p>
          <a:p>
            <a:r>
              <a:rPr lang="en-CA" dirty="0"/>
              <a:t>Be sure to tell your healthcare team about any of these types of alternatives being considered or taken</a:t>
            </a:r>
          </a:p>
          <a:p>
            <a:pPr lvl="1"/>
            <a:r>
              <a:rPr lang="en-CA" dirty="0"/>
              <a:t>They are not necessarily harmless</a:t>
            </a:r>
          </a:p>
          <a:p>
            <a:pPr lvl="1"/>
            <a:r>
              <a:rPr lang="en-CA" dirty="0"/>
              <a:t>There is a possibility they could reduce the effectiveness of antipsychotic therapy</a:t>
            </a:r>
          </a:p>
        </p:txBody>
      </p:sp>
    </p:spTree>
    <p:custDataLst>
      <p:tags r:id="rId1"/>
    </p:custDataLst>
    <p:extLst>
      <p:ext uri="{BB962C8B-B14F-4D97-AF65-F5344CB8AC3E}">
        <p14:creationId xmlns="" xmlns:p14="http://schemas.microsoft.com/office/powerpoint/2010/main" val="1574494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65126"/>
            <a:ext cx="9144000" cy="1325563"/>
          </a:xfrm>
        </p:spPr>
        <p:txBody>
          <a:bodyPr>
            <a:normAutofit fontScale="90000"/>
          </a:bodyPr>
          <a:lstStyle/>
          <a:p>
            <a:r>
              <a:rPr lang="en-US" dirty="0"/>
              <a:t>Embracing Hope, A Summary: </a:t>
            </a:r>
            <a:r>
              <a:rPr lang="en-US" sz="4000" b="1" dirty="0">
                <a:solidFill>
                  <a:srgbClr val="A770B2"/>
                </a:solidFill>
                <a:latin typeface="Bradley Hand ITC" panose="03070402050302030203" pitchFamily="66" charset="0"/>
                <a:ea typeface="Bradley Hand" charset="0"/>
                <a:cs typeface="Bradley Hand" charset="0"/>
              </a:rPr>
              <a:t>Schizophrenia symptoms can be managed</a:t>
            </a:r>
            <a:endParaRPr lang="en-CA" sz="3600" b="1" dirty="0">
              <a:solidFill>
                <a:srgbClr val="A770B2"/>
              </a:solidFill>
              <a:latin typeface="Bradley Hand ITC" panose="03070402050302030203" pitchFamily="66" charset="0"/>
              <a:ea typeface="Bradley Hand" charset="0"/>
              <a:cs typeface="Bradley Hand" charset="0"/>
            </a:endParaRPr>
          </a:p>
        </p:txBody>
      </p:sp>
      <p:sp>
        <p:nvSpPr>
          <p:cNvPr id="3" name="Content Placeholder 2"/>
          <p:cNvSpPr>
            <a:spLocks noGrp="1"/>
          </p:cNvSpPr>
          <p:nvPr>
            <p:ph idx="1"/>
          </p:nvPr>
        </p:nvSpPr>
        <p:spPr>
          <a:xfrm>
            <a:off x="628650" y="2115562"/>
            <a:ext cx="8090477" cy="4351338"/>
          </a:xfrm>
        </p:spPr>
        <p:txBody>
          <a:bodyPr>
            <a:normAutofit/>
          </a:bodyPr>
          <a:lstStyle/>
          <a:p>
            <a:r>
              <a:rPr lang="en-CA" sz="2400" dirty="0"/>
              <a:t>In planning ongoing treatment and support for someone with schizophrenia, it is essential to have a strategy that integrates both pharmacological and psychosocial interventions</a:t>
            </a:r>
          </a:p>
          <a:p>
            <a:r>
              <a:rPr lang="en-CA" sz="2400" dirty="0"/>
              <a:t>Antipsychotic medication is a critical component of successful treatment</a:t>
            </a:r>
          </a:p>
          <a:p>
            <a:r>
              <a:rPr lang="en-CA" sz="2400" dirty="0"/>
              <a:t>Early treatment is associated with the best outcomes</a:t>
            </a:r>
          </a:p>
          <a:p>
            <a:r>
              <a:rPr lang="en-CA" sz="2400" dirty="0"/>
              <a:t>To find the best option for each patient, trial-and-error is sometimes necessary</a:t>
            </a:r>
          </a:p>
          <a:p>
            <a:pPr lvl="1"/>
            <a:endParaRPr lang="en-CA" sz="2000" dirty="0"/>
          </a:p>
          <a:p>
            <a:endParaRPr lang="en-CA" sz="2400" dirty="0"/>
          </a:p>
          <a:p>
            <a:endParaRPr lang="en-CA" sz="2400" dirty="0"/>
          </a:p>
        </p:txBody>
      </p:sp>
    </p:spTree>
    <p:custDataLst>
      <p:tags r:id="rId1"/>
    </p:custDataLst>
    <p:extLst>
      <p:ext uri="{BB962C8B-B14F-4D97-AF65-F5344CB8AC3E}">
        <p14:creationId xmlns="" xmlns:p14="http://schemas.microsoft.com/office/powerpoint/2010/main" val="1348825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mn-lt"/>
              </a:rPr>
              <a:t>What is Schizophrenia?</a:t>
            </a:r>
          </a:p>
        </p:txBody>
      </p:sp>
      <p:sp>
        <p:nvSpPr>
          <p:cNvPr id="3" name="Content Placeholder 2"/>
          <p:cNvSpPr>
            <a:spLocks noGrp="1"/>
          </p:cNvSpPr>
          <p:nvPr>
            <p:ph idx="1"/>
          </p:nvPr>
        </p:nvSpPr>
        <p:spPr>
          <a:xfrm>
            <a:off x="628650" y="1821676"/>
            <a:ext cx="5446118" cy="4351338"/>
          </a:xfrm>
        </p:spPr>
        <p:txBody>
          <a:bodyPr>
            <a:normAutofit fontScale="77500" lnSpcReduction="20000"/>
          </a:bodyPr>
          <a:lstStyle/>
          <a:p>
            <a:pPr marL="0" indent="0">
              <a:buNone/>
            </a:pPr>
            <a:r>
              <a:rPr lang="en-CA" sz="4600" b="1" dirty="0">
                <a:solidFill>
                  <a:srgbClr val="A770B2"/>
                </a:solidFill>
                <a:latin typeface="Bradley Hand ITC" panose="03070402050302030203" pitchFamily="66" charset="0"/>
                <a:ea typeface="Bradley Hand" charset="0"/>
                <a:cs typeface="Bradley Hand" charset="0"/>
              </a:rPr>
              <a:t>Schizophrenia</a:t>
            </a:r>
          </a:p>
          <a:p>
            <a:r>
              <a:rPr lang="en-CA" dirty="0"/>
              <a:t>Affects about 1 in every 100 people</a:t>
            </a:r>
          </a:p>
          <a:p>
            <a:r>
              <a:rPr lang="en-CA" dirty="0"/>
              <a:t>Is an extremely complex mental illness</a:t>
            </a:r>
          </a:p>
          <a:p>
            <a:r>
              <a:rPr lang="en-CA" dirty="0"/>
              <a:t>Is difficult to distinguish from other mental health problems and make a diagnosis</a:t>
            </a:r>
          </a:p>
          <a:p>
            <a:r>
              <a:rPr lang="en-CA" dirty="0"/>
              <a:t>Can cause a number of different changes in a person's thoughts, feelings and behaviour</a:t>
            </a:r>
          </a:p>
          <a:p>
            <a:r>
              <a:rPr lang="en-CA" dirty="0"/>
              <a:t>Is believed to be caused by an imbalance </a:t>
            </a:r>
            <a:br>
              <a:rPr lang="en-CA" dirty="0"/>
            </a:br>
            <a:r>
              <a:rPr lang="en-CA" dirty="0"/>
              <a:t>of the brain's natural chemicals</a:t>
            </a:r>
          </a:p>
          <a:p>
            <a:r>
              <a:rPr lang="en-CA" dirty="0"/>
              <a:t>Is treatable with psychotherapy and </a:t>
            </a:r>
            <a:br>
              <a:rPr lang="en-CA" dirty="0"/>
            </a:br>
            <a:r>
              <a:rPr lang="en-CA" dirty="0"/>
              <a:t>medication</a:t>
            </a:r>
          </a:p>
          <a:p>
            <a:pPr lvl="1"/>
            <a:endParaRPr lang="en-CA" dirty="0"/>
          </a:p>
        </p:txBody>
      </p:sp>
      <p:sp>
        <p:nvSpPr>
          <p:cNvPr id="10" name="TextBox 9"/>
          <p:cNvSpPr txBox="1"/>
          <p:nvPr/>
        </p:nvSpPr>
        <p:spPr>
          <a:xfrm>
            <a:off x="0" y="6457890"/>
            <a:ext cx="3256020" cy="400110"/>
          </a:xfrm>
          <a:prstGeom prst="rect">
            <a:avLst/>
          </a:prstGeom>
          <a:noFill/>
        </p:spPr>
        <p:txBody>
          <a:bodyPr wrap="none" rtlCol="0" anchor="b" anchorCtr="0">
            <a:spAutoFit/>
          </a:bodyPr>
          <a:lstStyle/>
          <a:p>
            <a:r>
              <a:rPr lang="en-CA" sz="1000" dirty="0"/>
              <a:t>Sources: </a:t>
            </a:r>
          </a:p>
          <a:p>
            <a:r>
              <a:rPr lang="en-CA" sz="1000" dirty="0" smtClean="0"/>
              <a:t>Schizophrenia </a:t>
            </a:r>
            <a:r>
              <a:rPr lang="en-CA" sz="1000" dirty="0"/>
              <a:t>Society </a:t>
            </a:r>
            <a:r>
              <a:rPr lang="en-CA" sz="1000" dirty="0" smtClean="0"/>
              <a:t>of Alberta  </a:t>
            </a:r>
            <a:r>
              <a:rPr lang="en-CA" sz="1000" dirty="0" smtClean="0">
                <a:hlinkClick r:id="rId4"/>
              </a:rPr>
              <a:t>www.schizophrenia.ab.ca</a:t>
            </a:r>
            <a:endParaRPr lang="en-CA" sz="1000" dirty="0"/>
          </a:p>
        </p:txBody>
      </p:sp>
      <p:pic>
        <p:nvPicPr>
          <p:cNvPr id="4" name="Picture 3"/>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rot="442840">
            <a:off x="6226141" y="2460273"/>
            <a:ext cx="2595405" cy="2524098"/>
          </a:xfrm>
          <a:prstGeom prst="rect">
            <a:avLst/>
          </a:prstGeom>
        </p:spPr>
      </p:pic>
    </p:spTree>
    <p:custDataLst>
      <p:tags r:id="rId1"/>
    </p:custDataLst>
    <p:extLst>
      <p:ext uri="{BB962C8B-B14F-4D97-AF65-F5344CB8AC3E}">
        <p14:creationId xmlns="" xmlns:p14="http://schemas.microsoft.com/office/powerpoint/2010/main" val="5542174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90000"/>
            <a:ext cx="7886700" cy="1325563"/>
          </a:xfrm>
        </p:spPr>
        <p:txBody>
          <a:bodyPr>
            <a:normAutofit fontScale="90000"/>
          </a:bodyPr>
          <a:lstStyle/>
          <a:p>
            <a:r>
              <a:rPr lang="en-CA" dirty="0">
                <a:solidFill>
                  <a:srgbClr val="000000"/>
                </a:solidFill>
              </a:rPr>
              <a:t>Educate Yourself:</a:t>
            </a:r>
            <a:br>
              <a:rPr lang="en-CA" dirty="0">
                <a:solidFill>
                  <a:srgbClr val="000000"/>
                </a:solidFill>
              </a:rPr>
            </a:br>
            <a:r>
              <a:rPr lang="en-CA" sz="4400" b="1" dirty="0">
                <a:solidFill>
                  <a:srgbClr val="A770B2"/>
                </a:solidFill>
                <a:latin typeface="Bradley Hand ITC" panose="03070402050302030203" pitchFamily="66" charset="0"/>
                <a:ea typeface="Bradley Hand" charset="0"/>
                <a:cs typeface="Bradley Hand" charset="0"/>
              </a:rPr>
              <a:t>Trusted Resources to Learn More About Schizophrenia</a:t>
            </a:r>
            <a:r>
              <a:rPr lang="en-US" dirty="0">
                <a:solidFill>
                  <a:srgbClr val="A770B2"/>
                </a:solidFill>
                <a:latin typeface="Bradley Hand" charset="0"/>
                <a:ea typeface="Bradley Hand" charset="0"/>
                <a:cs typeface="Bradley Hand" charset="0"/>
              </a:rPr>
              <a:t/>
            </a:r>
            <a:br>
              <a:rPr lang="en-US" dirty="0">
                <a:solidFill>
                  <a:srgbClr val="A770B2"/>
                </a:solidFill>
                <a:latin typeface="Bradley Hand" charset="0"/>
                <a:ea typeface="Bradley Hand" charset="0"/>
                <a:cs typeface="Bradley Hand" charset="0"/>
              </a:rPr>
            </a:br>
            <a:endParaRPr lang="en-CA" sz="4000" dirty="0">
              <a:solidFill>
                <a:srgbClr val="A770B2"/>
              </a:solidFill>
              <a:latin typeface="Bradley Hand" charset="0"/>
              <a:ea typeface="Bradley Hand" charset="0"/>
              <a:cs typeface="Bradley Hand" charset="0"/>
            </a:endParaRPr>
          </a:p>
        </p:txBody>
      </p:sp>
      <p:sp>
        <p:nvSpPr>
          <p:cNvPr id="3" name="Content Placeholder 2"/>
          <p:cNvSpPr>
            <a:spLocks noGrp="1"/>
          </p:cNvSpPr>
          <p:nvPr>
            <p:ph idx="1"/>
          </p:nvPr>
        </p:nvSpPr>
        <p:spPr>
          <a:xfrm>
            <a:off x="628650" y="2419928"/>
            <a:ext cx="7886700" cy="3945372"/>
          </a:xfrm>
        </p:spPr>
        <p:txBody>
          <a:bodyPr>
            <a:normAutofit fontScale="85000" lnSpcReduction="10000"/>
          </a:bodyPr>
          <a:lstStyle/>
          <a:p>
            <a:r>
              <a:rPr lang="en-CA" dirty="0" smtClean="0"/>
              <a:t>Schizophrenia Society of Alberta  </a:t>
            </a:r>
            <a:r>
              <a:rPr lang="en-CA" dirty="0" smtClean="0">
                <a:hlinkClick r:id="rId4"/>
              </a:rPr>
              <a:t>www.schizophrenia.ab.ca</a:t>
            </a:r>
            <a:endParaRPr lang="en-CA" dirty="0" smtClean="0"/>
          </a:p>
          <a:p>
            <a:r>
              <a:rPr lang="en-US" dirty="0" smtClean="0"/>
              <a:t> </a:t>
            </a:r>
            <a:r>
              <a:rPr lang="en-CA" dirty="0" smtClean="0"/>
              <a:t>Schizophrenia </a:t>
            </a:r>
            <a:r>
              <a:rPr lang="en-CA" dirty="0"/>
              <a:t>Society of Canada (</a:t>
            </a:r>
            <a:r>
              <a:rPr lang="en-CA" dirty="0">
                <a:hlinkClick r:id="rId5"/>
              </a:rPr>
              <a:t>www.schizophrenia.ca</a:t>
            </a:r>
            <a:r>
              <a:rPr lang="en-CA" dirty="0"/>
              <a:t>)</a:t>
            </a:r>
          </a:p>
          <a:p>
            <a:r>
              <a:rPr lang="en-CA" dirty="0" smtClean="0"/>
              <a:t>Canadian </a:t>
            </a:r>
            <a:r>
              <a:rPr lang="en-CA" dirty="0"/>
              <a:t>Mental Health Association (</a:t>
            </a:r>
            <a:r>
              <a:rPr lang="en-CA" dirty="0">
                <a:hlinkClick r:id="rId6"/>
              </a:rPr>
              <a:t>www.cmha.ca</a:t>
            </a:r>
            <a:r>
              <a:rPr lang="en-CA" dirty="0"/>
              <a:t>)</a:t>
            </a:r>
          </a:p>
          <a:p>
            <a:r>
              <a:rPr lang="en-CA" dirty="0"/>
              <a:t>Mental Health Commission of Canada (</a:t>
            </a:r>
            <a:r>
              <a:rPr lang="en-CA" dirty="0">
                <a:hlinkClick r:id="rId7"/>
              </a:rPr>
              <a:t>www.mentalhealthcommission.ca</a:t>
            </a:r>
            <a:r>
              <a:rPr lang="en-CA" dirty="0"/>
              <a:t>)</a:t>
            </a:r>
          </a:p>
          <a:p>
            <a:r>
              <a:rPr lang="en-CA" dirty="0"/>
              <a:t>Health Canada (</a:t>
            </a:r>
            <a:r>
              <a:rPr lang="en-CA" dirty="0">
                <a:hlinkClick r:id="rId8"/>
              </a:rPr>
              <a:t>www.hc-sc.gc.ca</a:t>
            </a:r>
            <a:r>
              <a:rPr lang="en-CA" dirty="0"/>
              <a:t>) </a:t>
            </a:r>
          </a:p>
          <a:p>
            <a:r>
              <a:rPr lang="en-CA" dirty="0"/>
              <a:t>National Alliance on Mental Illness (USA) (</a:t>
            </a:r>
            <a:r>
              <a:rPr lang="en-CA" dirty="0">
                <a:hlinkClick r:id="rId9"/>
              </a:rPr>
              <a:t>www.nami.org</a:t>
            </a:r>
            <a:r>
              <a:rPr lang="en-CA" dirty="0"/>
              <a:t>)</a:t>
            </a:r>
          </a:p>
          <a:p>
            <a:r>
              <a:rPr lang="en-CA" dirty="0"/>
              <a:t>Schizophrenia and Related Disorders Alliance of America (</a:t>
            </a:r>
            <a:r>
              <a:rPr lang="en-CA" dirty="0">
                <a:hlinkClick r:id="rId10"/>
              </a:rPr>
              <a:t>www.sardaa.org</a:t>
            </a:r>
            <a:r>
              <a:rPr lang="en-CA" dirty="0"/>
              <a:t>)</a:t>
            </a:r>
          </a:p>
        </p:txBody>
      </p:sp>
    </p:spTree>
    <p:custDataLst>
      <p:tags r:id="rId1"/>
    </p:custDataLst>
    <p:extLst>
      <p:ext uri="{BB962C8B-B14F-4D97-AF65-F5344CB8AC3E}">
        <p14:creationId xmlns="" xmlns:p14="http://schemas.microsoft.com/office/powerpoint/2010/main" val="1402915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CA" dirty="0"/>
              <a:t>Your Local </a:t>
            </a:r>
            <a:br>
              <a:rPr lang="en-CA" dirty="0"/>
            </a:br>
            <a:r>
              <a:rPr lang="en-CA" dirty="0"/>
              <a:t>Schizophrenia Society Branch</a:t>
            </a:r>
          </a:p>
        </p:txBody>
      </p:sp>
      <p:pic>
        <p:nvPicPr>
          <p:cNvPr id="4" name="Content Placeholder 3" descr="New SSA Logo.jpg"/>
          <p:cNvPicPr>
            <a:picLocks noGrp="1" noChangeAspect="1"/>
          </p:cNvPicPr>
          <p:nvPr>
            <p:ph idx="1"/>
          </p:nvPr>
        </p:nvPicPr>
        <p:blipFill>
          <a:blip r:embed="rId4"/>
          <a:stretch>
            <a:fillRect/>
          </a:stretch>
        </p:blipFill>
        <p:spPr>
          <a:xfrm>
            <a:off x="2138362" y="2523331"/>
            <a:ext cx="4867275" cy="895350"/>
          </a:xfrm>
        </p:spPr>
      </p:pic>
      <p:sp>
        <p:nvSpPr>
          <p:cNvPr id="5" name="TextBox 4"/>
          <p:cNvSpPr txBox="1"/>
          <p:nvPr/>
        </p:nvSpPr>
        <p:spPr>
          <a:xfrm>
            <a:off x="2138362" y="3938954"/>
            <a:ext cx="4954048" cy="646331"/>
          </a:xfrm>
          <a:prstGeom prst="rect">
            <a:avLst/>
          </a:prstGeom>
          <a:noFill/>
        </p:spPr>
        <p:txBody>
          <a:bodyPr wrap="none" rtlCol="0">
            <a:spAutoFit/>
          </a:bodyPr>
          <a:lstStyle/>
          <a:p>
            <a:r>
              <a:rPr lang="en-US" sz="3600" dirty="0" smtClean="0"/>
              <a:t>www.schizophrenia.ab.ca</a:t>
            </a:r>
            <a:endParaRPr lang="en-US" sz="3600" dirty="0"/>
          </a:p>
        </p:txBody>
      </p:sp>
    </p:spTree>
    <p:custDataLst>
      <p:tags r:id="rId1"/>
    </p:custDataLst>
    <p:extLst>
      <p:ext uri="{BB962C8B-B14F-4D97-AF65-F5344CB8AC3E}">
        <p14:creationId xmlns="" xmlns:p14="http://schemas.microsoft.com/office/powerpoint/2010/main" val="10684897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 xmlns:a14="http://schemas.microsoft.com/office/drawing/2010/main" val="0"/>
              </a:ext>
            </a:extLst>
          </a:blip>
          <a:srcRect b="16946"/>
          <a:stretch/>
        </p:blipFill>
        <p:spPr>
          <a:xfrm>
            <a:off x="2621373" y="717600"/>
            <a:ext cx="3901253" cy="3768916"/>
          </a:xfrm>
          <a:prstGeom prst="rect">
            <a:avLst/>
          </a:prstGeom>
        </p:spPr>
      </p:pic>
      <p:sp>
        <p:nvSpPr>
          <p:cNvPr id="2" name="Title 1"/>
          <p:cNvSpPr>
            <a:spLocks noGrp="1"/>
          </p:cNvSpPr>
          <p:nvPr>
            <p:ph type="ctrTitle" idx="4294967295"/>
          </p:nvPr>
        </p:nvSpPr>
        <p:spPr>
          <a:xfrm>
            <a:off x="271461" y="3879389"/>
            <a:ext cx="8601075" cy="2387600"/>
          </a:xfrm>
        </p:spPr>
        <p:txBody>
          <a:bodyPr>
            <a:normAutofit/>
          </a:bodyPr>
          <a:lstStyle/>
          <a:p>
            <a:pPr algn="ctr"/>
            <a:r>
              <a:rPr lang="en-CA" sz="6000" dirty="0">
                <a:latin typeface="+mn-lt"/>
              </a:rPr>
              <a:t>Discussion</a:t>
            </a:r>
          </a:p>
        </p:txBody>
      </p:sp>
      <p:sp>
        <p:nvSpPr>
          <p:cNvPr id="7" name="Rectangle 6"/>
          <p:cNvSpPr/>
          <p:nvPr/>
        </p:nvSpPr>
        <p:spPr>
          <a:xfrm>
            <a:off x="1" y="5897216"/>
            <a:ext cx="9144000" cy="960783"/>
          </a:xfrm>
          <a:prstGeom prst="rect">
            <a:avLst/>
          </a:prstGeom>
          <a:solidFill>
            <a:srgbClr val="F67C2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type="subTitle" idx="4294967295"/>
          </p:nvPr>
        </p:nvSpPr>
        <p:spPr>
          <a:xfrm>
            <a:off x="271461" y="6073052"/>
            <a:ext cx="8601075" cy="725487"/>
          </a:xfrm>
          <a:noFill/>
          <a:ln>
            <a:noFill/>
          </a:ln>
          <a:effectLst/>
        </p:spPr>
        <p:txBody>
          <a:bodyPr>
            <a:normAutofit/>
          </a:bodyPr>
          <a:lstStyle/>
          <a:p>
            <a:pPr marL="0" indent="0" algn="ctr">
              <a:lnSpc>
                <a:spcPct val="110000"/>
              </a:lnSpc>
              <a:spcBef>
                <a:spcPts val="0"/>
              </a:spcBef>
              <a:buNone/>
            </a:pPr>
            <a:r>
              <a:rPr lang="en-CA" b="1" dirty="0">
                <a:solidFill>
                  <a:schemeClr val="bg1"/>
                </a:solidFill>
                <a:latin typeface="Bradley Hand ITC" panose="03070402050302030203" pitchFamily="66" charset="0"/>
                <a:ea typeface="Bradley Hand" charset="0"/>
                <a:cs typeface="Bradley Hand" charset="0"/>
              </a:rPr>
              <a:t>Group sharing of insights, questions and answers</a:t>
            </a:r>
          </a:p>
        </p:txBody>
      </p:sp>
    </p:spTree>
    <p:custDataLst>
      <p:tags r:id="rId1"/>
    </p:custDataLst>
    <p:extLst>
      <p:ext uri="{BB962C8B-B14F-4D97-AF65-F5344CB8AC3E}">
        <p14:creationId xmlns="" xmlns:p14="http://schemas.microsoft.com/office/powerpoint/2010/main" val="9007873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b="1" dirty="0">
                <a:latin typeface="Bradley Hand ITC" panose="03070402050302030203" pitchFamily="66" charset="0"/>
              </a:rPr>
              <a:t>Living With schizophrenia:</a:t>
            </a:r>
            <a:br>
              <a:rPr lang="en-CA" sz="4400" b="1" dirty="0">
                <a:latin typeface="Bradley Hand ITC" panose="03070402050302030203" pitchFamily="66" charset="0"/>
              </a:rPr>
            </a:br>
            <a:r>
              <a:rPr lang="en-CA" sz="4400" b="1" dirty="0">
                <a:latin typeface="Bradley Hand ITC" panose="03070402050302030203" pitchFamily="66" charset="0"/>
              </a:rPr>
              <a:t>The Role of Family</a:t>
            </a:r>
          </a:p>
        </p:txBody>
      </p:sp>
      <p:sp>
        <p:nvSpPr>
          <p:cNvPr id="5" name="Text Placeholder 4"/>
          <p:cNvSpPr>
            <a:spLocks noGrp="1"/>
          </p:cNvSpPr>
          <p:nvPr>
            <p:ph type="body" idx="1"/>
          </p:nvPr>
        </p:nvSpPr>
        <p:spPr/>
        <p:txBody>
          <a:bodyPr/>
          <a:lstStyle/>
          <a:p>
            <a:r>
              <a:rPr lang="en-CA" dirty="0"/>
              <a:t>Module 3</a:t>
            </a:r>
          </a:p>
        </p:txBody>
      </p:sp>
      <p:pic>
        <p:nvPicPr>
          <p:cNvPr id="6" name="Picture 5"/>
          <p:cNvPicPr>
            <a:picLocks noChangeAspect="1"/>
          </p:cNvPicPr>
          <p:nvPr/>
        </p:nvPicPr>
        <p:blipFill>
          <a:blip r:embed="rId4">
            <a:alphaModFix amt="13000"/>
            <a:grayscl/>
          </a:blip>
          <a:stretch>
            <a:fillRect/>
          </a:stretch>
        </p:blipFill>
        <p:spPr>
          <a:xfrm>
            <a:off x="1010396" y="342900"/>
            <a:ext cx="7113684" cy="5549900"/>
          </a:xfrm>
          <a:prstGeom prst="rect">
            <a:avLst/>
          </a:prstGeom>
        </p:spPr>
      </p:pic>
    </p:spTree>
    <p:custDataLst>
      <p:tags r:id="rId1"/>
    </p:custDataLst>
    <p:extLst>
      <p:ext uri="{BB962C8B-B14F-4D97-AF65-F5344CB8AC3E}">
        <p14:creationId xmlns="" xmlns:p14="http://schemas.microsoft.com/office/powerpoint/2010/main" val="18327561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Family Support is Crucial for People with Schizophrenia</a:t>
            </a:r>
          </a:p>
        </p:txBody>
      </p:sp>
      <p:sp>
        <p:nvSpPr>
          <p:cNvPr id="3" name="Content Placeholder 2"/>
          <p:cNvSpPr>
            <a:spLocks noGrp="1"/>
          </p:cNvSpPr>
          <p:nvPr>
            <p:ph idx="1"/>
          </p:nvPr>
        </p:nvSpPr>
        <p:spPr>
          <a:xfrm>
            <a:off x="628650" y="1952664"/>
            <a:ext cx="7886700" cy="4351338"/>
          </a:xfrm>
        </p:spPr>
        <p:txBody>
          <a:bodyPr>
            <a:normAutofit lnSpcReduction="10000"/>
          </a:bodyPr>
          <a:lstStyle/>
          <a:p>
            <a:pPr marL="0" indent="0">
              <a:buNone/>
            </a:pPr>
            <a:r>
              <a:rPr lang="en-CA" sz="3200" b="1" dirty="0">
                <a:solidFill>
                  <a:srgbClr val="A770B2"/>
                </a:solidFill>
                <a:latin typeface="Bradley Hand ITC" panose="03070402050302030203" pitchFamily="66" charset="0"/>
                <a:ea typeface="Bradley Hand" charset="0"/>
                <a:cs typeface="Bradley Hand" charset="0"/>
              </a:rPr>
              <a:t>Families are important partners in the treatment of schizophrenia</a:t>
            </a:r>
          </a:p>
          <a:p>
            <a:r>
              <a:rPr lang="en-CA" sz="2400" dirty="0"/>
              <a:t>They play critical roles in supporting the person </a:t>
            </a:r>
            <a:br>
              <a:rPr lang="en-CA" sz="2400" dirty="0"/>
            </a:br>
            <a:r>
              <a:rPr lang="en-CA" sz="2400" dirty="0"/>
              <a:t>living with schizophrenia on a daily basis:</a:t>
            </a:r>
          </a:p>
          <a:p>
            <a:pPr lvl="1"/>
            <a:r>
              <a:rPr lang="en-CA" dirty="0"/>
              <a:t>Providing stability </a:t>
            </a:r>
          </a:p>
          <a:p>
            <a:pPr lvl="1"/>
            <a:r>
              <a:rPr lang="en-CA" dirty="0"/>
              <a:t>Helping with activities of daily living</a:t>
            </a:r>
          </a:p>
          <a:p>
            <a:pPr lvl="1"/>
            <a:r>
              <a:rPr lang="en-CA" dirty="0"/>
              <a:t>Providing social interaction</a:t>
            </a:r>
          </a:p>
          <a:p>
            <a:pPr lvl="1"/>
            <a:r>
              <a:rPr lang="en-CA" dirty="0"/>
              <a:t>Promoting safety </a:t>
            </a:r>
          </a:p>
          <a:p>
            <a:pPr lvl="1"/>
            <a:r>
              <a:rPr lang="en-CA" dirty="0"/>
              <a:t>Helping with treatment </a:t>
            </a:r>
            <a:br>
              <a:rPr lang="en-CA" dirty="0"/>
            </a:br>
            <a:r>
              <a:rPr lang="en-CA" dirty="0"/>
              <a:t>(medication adherence, keeping appointments, </a:t>
            </a:r>
            <a:r>
              <a:rPr lang="en-CA" i="1" dirty="0"/>
              <a:t>etc</a:t>
            </a:r>
            <a:r>
              <a:rPr lang="en-CA" dirty="0"/>
              <a:t>.)</a:t>
            </a:r>
          </a:p>
          <a:p>
            <a:endParaRPr lang="en-CA" dirty="0"/>
          </a:p>
          <a:p>
            <a:endParaRPr lang="en-CA" dirty="0"/>
          </a:p>
        </p:txBody>
      </p:sp>
      <p:sp>
        <p:nvSpPr>
          <p:cNvPr id="4" name="TextBox 3"/>
          <p:cNvSpPr txBox="1"/>
          <p:nvPr/>
        </p:nvSpPr>
        <p:spPr>
          <a:xfrm>
            <a:off x="0" y="6304002"/>
            <a:ext cx="4564070" cy="553998"/>
          </a:xfrm>
          <a:prstGeom prst="rect">
            <a:avLst/>
          </a:prstGeom>
          <a:noFill/>
        </p:spPr>
        <p:txBody>
          <a:bodyPr wrap="none" rtlCol="0" anchor="b" anchorCtr="0">
            <a:spAutoFit/>
          </a:bodyPr>
          <a:lstStyle/>
          <a:p>
            <a:r>
              <a:rPr lang="en-CA" sz="1000" dirty="0"/>
              <a:t>Sources: </a:t>
            </a:r>
          </a:p>
          <a:p>
            <a:r>
              <a:rPr lang="en-CA" sz="1000" dirty="0"/>
              <a:t>Centre for Addiction and Mental Health: </a:t>
            </a:r>
            <a:r>
              <a:rPr lang="en-CA" sz="1000" dirty="0">
                <a:hlinkClick r:id="rId3"/>
              </a:rPr>
              <a:t>www.camh.ca/</a:t>
            </a:r>
            <a:r>
              <a:rPr lang="en-CA" sz="1000" dirty="0"/>
              <a:t> </a:t>
            </a:r>
          </a:p>
          <a:p>
            <a:r>
              <a:rPr lang="en-CA" sz="1000" dirty="0"/>
              <a:t>Schizophrenia Society of Canada. </a:t>
            </a:r>
            <a:r>
              <a:rPr lang="en-CA" sz="1000" i="1" dirty="0"/>
              <a:t>Learning About Schizophrenia: Rays of Hope. </a:t>
            </a:r>
            <a:r>
              <a:rPr lang="en-CA" sz="1000" dirty="0"/>
              <a:t>2012.</a:t>
            </a:r>
          </a:p>
        </p:txBody>
      </p:sp>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411324" y="3532909"/>
            <a:ext cx="2304847" cy="1793609"/>
          </a:xfrm>
          <a:prstGeom prst="rect">
            <a:avLst/>
          </a:prstGeom>
        </p:spPr>
      </p:pic>
    </p:spTree>
    <p:custDataLst>
      <p:tags r:id="rId1"/>
    </p:custDataLst>
    <p:extLst>
      <p:ext uri="{BB962C8B-B14F-4D97-AF65-F5344CB8AC3E}">
        <p14:creationId xmlns="" xmlns:p14="http://schemas.microsoft.com/office/powerpoint/2010/main" val="9511760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Acknowledging the Disease</a:t>
            </a:r>
            <a:endParaRPr lang="en-CA" dirty="0"/>
          </a:p>
        </p:txBody>
      </p:sp>
      <p:sp>
        <p:nvSpPr>
          <p:cNvPr id="3" name="Content Placeholder 2"/>
          <p:cNvSpPr>
            <a:spLocks noGrp="1"/>
          </p:cNvSpPr>
          <p:nvPr>
            <p:ph idx="1"/>
          </p:nvPr>
        </p:nvSpPr>
        <p:spPr>
          <a:xfrm>
            <a:off x="527051" y="1960176"/>
            <a:ext cx="4395932" cy="4351338"/>
          </a:xfrm>
        </p:spPr>
        <p:txBody>
          <a:bodyPr/>
          <a:lstStyle/>
          <a:p>
            <a:r>
              <a:rPr lang="en-CA" sz="2400" dirty="0"/>
              <a:t>Family members need to acknowledge the illness and recognize the impact it will have on the patient and the rest of the family</a:t>
            </a:r>
          </a:p>
          <a:p>
            <a:pPr lvl="1"/>
            <a:r>
              <a:rPr lang="en-CA" sz="2000" dirty="0"/>
              <a:t>Living with any illness may change day-to-day lives for all</a:t>
            </a:r>
          </a:p>
          <a:p>
            <a:pPr lvl="1"/>
            <a:r>
              <a:rPr lang="en-CA" sz="2000" dirty="0"/>
              <a:t>There is no need to try to hide the reality; talking about it openly is helpful to all</a:t>
            </a:r>
          </a:p>
          <a:p>
            <a:pPr lvl="1"/>
            <a:endParaRPr lang="en-CA" dirty="0"/>
          </a:p>
          <a:p>
            <a:pPr lvl="1"/>
            <a:endParaRPr lang="en-CA" dirty="0"/>
          </a:p>
          <a:p>
            <a:endParaRPr lang="en-CA" dirty="0"/>
          </a:p>
        </p:txBody>
      </p:sp>
      <p:sp>
        <p:nvSpPr>
          <p:cNvPr id="4" name="TextBox 3"/>
          <p:cNvSpPr txBox="1"/>
          <p:nvPr/>
        </p:nvSpPr>
        <p:spPr>
          <a:xfrm>
            <a:off x="0" y="6611779"/>
            <a:ext cx="3700052" cy="246221"/>
          </a:xfrm>
          <a:prstGeom prst="rect">
            <a:avLst/>
          </a:prstGeom>
          <a:noFill/>
        </p:spPr>
        <p:txBody>
          <a:bodyPr wrap="none" rtlCol="0" anchor="b" anchorCtr="0">
            <a:spAutoFit/>
          </a:bodyPr>
          <a:lstStyle/>
          <a:p>
            <a:r>
              <a:rPr lang="en-CA" sz="1000" dirty="0"/>
              <a:t>Source: Schizophrenia Society of Ontario. </a:t>
            </a:r>
            <a:r>
              <a:rPr lang="en-CA" sz="1000" dirty="0">
                <a:hlinkClick r:id="rId4"/>
              </a:rPr>
              <a:t>www.schizophrenia.on.ca</a:t>
            </a:r>
            <a:endParaRPr lang="en-CA" sz="1000" dirty="0"/>
          </a:p>
        </p:txBody>
      </p:sp>
      <p:pic>
        <p:nvPicPr>
          <p:cNvPr id="8" name="Picture 7"/>
          <p:cNvPicPr>
            <a:picLocks noChangeAspect="1"/>
          </p:cNvPicPr>
          <p:nvPr/>
        </p:nvPicPr>
        <p:blipFill rotWithShape="1">
          <a:blip r:embed="rId5">
            <a:extLst>
              <a:ext uri="{28A0092B-C50C-407E-A947-70E740481C1C}">
                <a14:useLocalDpi xmlns="" xmlns:a14="http://schemas.microsoft.com/office/drawing/2010/main" val="0"/>
              </a:ext>
            </a:extLst>
          </a:blip>
          <a:srcRect l="28353" t="25812" r="23682" b="26250"/>
          <a:stretch/>
        </p:blipFill>
        <p:spPr>
          <a:xfrm>
            <a:off x="5143245" y="1831968"/>
            <a:ext cx="3899156" cy="3810315"/>
          </a:xfrm>
          <a:prstGeom prst="rect">
            <a:avLst/>
          </a:prstGeom>
        </p:spPr>
      </p:pic>
      <p:sp>
        <p:nvSpPr>
          <p:cNvPr id="7" name="Rectangle 6"/>
          <p:cNvSpPr/>
          <p:nvPr/>
        </p:nvSpPr>
        <p:spPr>
          <a:xfrm rot="218484">
            <a:off x="5482654" y="2349021"/>
            <a:ext cx="3220338" cy="2569934"/>
          </a:xfrm>
          <a:prstGeom prst="rect">
            <a:avLst/>
          </a:prstGeom>
        </p:spPr>
        <p:txBody>
          <a:bodyPr wrap="square">
            <a:spAutoFit/>
          </a:bodyPr>
          <a:lstStyle/>
          <a:p>
            <a:pPr lvl="0">
              <a:spcBef>
                <a:spcPts val="1000"/>
              </a:spcBef>
              <a:buClr>
                <a:srgbClr val="A770B2"/>
              </a:buClr>
              <a:buSzPct val="90000"/>
            </a:pPr>
            <a:r>
              <a:rPr lang="en-CA" sz="2300" b="1" dirty="0">
                <a:solidFill>
                  <a:schemeClr val="bg1"/>
                </a:solidFill>
                <a:latin typeface="Bradley Hand ITC" panose="03070402050302030203" pitchFamily="66" charset="0"/>
                <a:ea typeface="Bradley Hand" charset="0"/>
                <a:cs typeface="Bradley Hand" charset="0"/>
              </a:rPr>
              <a:t>Adjusting to schizophrenia may take some time, but it is very possible for people with schizophrenia and their families to lead full and enriching lives</a:t>
            </a:r>
          </a:p>
        </p:txBody>
      </p:sp>
    </p:spTree>
    <p:custDataLst>
      <p:tags r:id="rId1"/>
    </p:custDataLst>
    <p:extLst>
      <p:ext uri="{BB962C8B-B14F-4D97-AF65-F5344CB8AC3E}">
        <p14:creationId xmlns="" xmlns:p14="http://schemas.microsoft.com/office/powerpoint/2010/main" val="210881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normAutofit fontScale="90000"/>
          </a:bodyPr>
          <a:lstStyle/>
          <a:p>
            <a:r>
              <a:rPr lang="en-CA" sz="3600" dirty="0">
                <a:latin typeface="Bradley Hand" charset="0"/>
                <a:ea typeface="Bradley Hand" charset="0"/>
                <a:cs typeface="Bradley Hand" charset="0"/>
              </a:rPr>
              <a:t>Communication Tips for Family Members</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769459054"/>
              </p:ext>
            </p:extLst>
          </p:nvPr>
        </p:nvGraphicFramePr>
        <p:xfrm>
          <a:off x="457200" y="908720"/>
          <a:ext cx="8229600" cy="56159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237133">
                <a:tc>
                  <a:txBody>
                    <a:bodyPr/>
                    <a:lstStyle/>
                    <a:p>
                      <a:r>
                        <a:rPr lang="en-CA" sz="1800" b="1" u="none" dirty="0">
                          <a:solidFill>
                            <a:schemeClr val="bg1"/>
                          </a:solidFill>
                          <a:latin typeface="Bradley Hand ITC" panose="03070402050302030203" pitchFamily="66" charset="0"/>
                        </a:rPr>
                        <a:t>People</a:t>
                      </a:r>
                      <a:r>
                        <a:rPr lang="en-CA" sz="1800" b="1" u="none" baseline="0" dirty="0">
                          <a:solidFill>
                            <a:schemeClr val="bg1"/>
                          </a:solidFill>
                          <a:latin typeface="Bradley Hand ITC" panose="03070402050302030203" pitchFamily="66" charset="0"/>
                        </a:rPr>
                        <a:t> with mental illness... </a:t>
                      </a:r>
                      <a:endParaRPr lang="en-CA" sz="1800" u="none" dirty="0">
                        <a:solidFill>
                          <a:schemeClr val="bg1"/>
                        </a:solidFill>
                        <a:latin typeface="Bradley Hand ITC" panose="03070402050302030203" pitchFamily="66" charset="0"/>
                      </a:endParaRPr>
                    </a:p>
                  </a:txBody>
                  <a:tcPr marL="57150" marR="57150" marT="57150" marB="57150" anchor="ctr"/>
                </a:tc>
                <a:tc>
                  <a:txBody>
                    <a:bodyPr/>
                    <a:lstStyle/>
                    <a:p>
                      <a:r>
                        <a:rPr lang="en-CA" sz="1800" b="1" u="none" dirty="0">
                          <a:solidFill>
                            <a:schemeClr val="bg1"/>
                          </a:solidFill>
                          <a:latin typeface="Bradley Hand ITC" panose="03070402050302030203" pitchFamily="66" charset="0"/>
                        </a:rPr>
                        <a:t>So you need to...</a:t>
                      </a:r>
                      <a:endParaRPr lang="en-CA" sz="1800" u="none" dirty="0">
                        <a:solidFill>
                          <a:schemeClr val="bg1"/>
                        </a:solidFill>
                        <a:latin typeface="Bradley Hand ITC" panose="03070402050302030203" pitchFamily="66" charset="0"/>
                      </a:endParaRPr>
                    </a:p>
                  </a:txBody>
                  <a:tcPr marL="57150" marR="57150" marT="57150" marB="57150" anchor="ctr"/>
                </a:tc>
                <a:extLst>
                  <a:ext uri="{0D108BD9-81ED-4DB2-BD59-A6C34878D82A}">
                    <a16:rowId xmlns:a16="http://schemas.microsoft.com/office/drawing/2014/main" xmlns="" val="10000"/>
                  </a:ext>
                </a:extLst>
              </a:tr>
              <a:tr h="237133">
                <a:tc>
                  <a:txBody>
                    <a:bodyPr/>
                    <a:lstStyle/>
                    <a:p>
                      <a:r>
                        <a:rPr lang="en-CA" sz="1700" dirty="0">
                          <a:solidFill>
                            <a:srgbClr val="000000"/>
                          </a:solidFill>
                          <a:latin typeface="+mn-lt"/>
                        </a:rPr>
                        <a:t>have trouble with reality</a:t>
                      </a:r>
                    </a:p>
                  </a:txBody>
                  <a:tcPr marL="57150" marR="57150" marT="57150" marB="57150" anchor="ctr"/>
                </a:tc>
                <a:tc>
                  <a:txBody>
                    <a:bodyPr/>
                    <a:lstStyle/>
                    <a:p>
                      <a:r>
                        <a:rPr lang="en-CA" sz="1700" dirty="0">
                          <a:solidFill>
                            <a:srgbClr val="000000"/>
                          </a:solidFill>
                          <a:latin typeface="+mn-lt"/>
                        </a:rPr>
                        <a:t>be simple, truthful</a:t>
                      </a:r>
                    </a:p>
                  </a:txBody>
                  <a:tcPr marL="57150" marR="57150" marT="57150" marB="57150" anchor="ctr"/>
                </a:tc>
                <a:extLst>
                  <a:ext uri="{0D108BD9-81ED-4DB2-BD59-A6C34878D82A}">
                    <a16:rowId xmlns:a16="http://schemas.microsoft.com/office/drawing/2014/main" xmlns="" val="10001"/>
                  </a:ext>
                </a:extLst>
              </a:tr>
              <a:tr h="237133">
                <a:tc>
                  <a:txBody>
                    <a:bodyPr/>
                    <a:lstStyle/>
                    <a:p>
                      <a:r>
                        <a:rPr lang="en-CA" sz="1700" dirty="0">
                          <a:solidFill>
                            <a:srgbClr val="000000"/>
                          </a:solidFill>
                          <a:latin typeface="+mn-lt"/>
                        </a:rPr>
                        <a:t>are fearful</a:t>
                      </a:r>
                    </a:p>
                  </a:txBody>
                  <a:tcPr marL="57150" marR="57150" marT="57150" marB="57150" anchor="ctr"/>
                </a:tc>
                <a:tc>
                  <a:txBody>
                    <a:bodyPr/>
                    <a:lstStyle/>
                    <a:p>
                      <a:r>
                        <a:rPr lang="en-CA" sz="1700" dirty="0">
                          <a:solidFill>
                            <a:srgbClr val="000000"/>
                          </a:solidFill>
                          <a:latin typeface="+mn-lt"/>
                        </a:rPr>
                        <a:t>stay calm</a:t>
                      </a:r>
                    </a:p>
                  </a:txBody>
                  <a:tcPr marL="57150" marR="57150" marT="57150" marB="57150" anchor="ctr"/>
                </a:tc>
                <a:extLst>
                  <a:ext uri="{0D108BD9-81ED-4DB2-BD59-A6C34878D82A}">
                    <a16:rowId xmlns:a16="http://schemas.microsoft.com/office/drawing/2014/main" xmlns="" val="10002"/>
                  </a:ext>
                </a:extLst>
              </a:tr>
              <a:tr h="237133">
                <a:tc>
                  <a:txBody>
                    <a:bodyPr/>
                    <a:lstStyle/>
                    <a:p>
                      <a:r>
                        <a:rPr lang="en-CA" sz="1700" dirty="0">
                          <a:solidFill>
                            <a:srgbClr val="000000"/>
                          </a:solidFill>
                          <a:latin typeface="+mn-lt"/>
                        </a:rPr>
                        <a:t>are insecure</a:t>
                      </a:r>
                    </a:p>
                  </a:txBody>
                  <a:tcPr marL="57150" marR="57150" marT="57150" marB="57150" anchor="ctr"/>
                </a:tc>
                <a:tc>
                  <a:txBody>
                    <a:bodyPr/>
                    <a:lstStyle/>
                    <a:p>
                      <a:r>
                        <a:rPr lang="en-CA" sz="1700" dirty="0">
                          <a:solidFill>
                            <a:srgbClr val="000000"/>
                          </a:solidFill>
                          <a:latin typeface="+mn-lt"/>
                        </a:rPr>
                        <a:t>be accepting</a:t>
                      </a:r>
                    </a:p>
                  </a:txBody>
                  <a:tcPr marL="57150" marR="57150" marT="57150" marB="57150" anchor="ctr"/>
                </a:tc>
                <a:extLst>
                  <a:ext uri="{0D108BD9-81ED-4DB2-BD59-A6C34878D82A}">
                    <a16:rowId xmlns:a16="http://schemas.microsoft.com/office/drawing/2014/main" xmlns="" val="10003"/>
                  </a:ext>
                </a:extLst>
              </a:tr>
              <a:tr h="237133">
                <a:tc>
                  <a:txBody>
                    <a:bodyPr/>
                    <a:lstStyle/>
                    <a:p>
                      <a:r>
                        <a:rPr lang="en-CA" sz="1700" dirty="0">
                          <a:solidFill>
                            <a:srgbClr val="000000"/>
                          </a:solidFill>
                          <a:latin typeface="+mn-lt"/>
                        </a:rPr>
                        <a:t>have trouble concentrating</a:t>
                      </a:r>
                    </a:p>
                  </a:txBody>
                  <a:tcPr marL="57150" marR="57150" marT="57150" marB="57150" anchor="ctr"/>
                </a:tc>
                <a:tc>
                  <a:txBody>
                    <a:bodyPr/>
                    <a:lstStyle/>
                    <a:p>
                      <a:r>
                        <a:rPr lang="en-CA" sz="1700" dirty="0">
                          <a:solidFill>
                            <a:srgbClr val="000000"/>
                          </a:solidFill>
                          <a:latin typeface="+mn-lt"/>
                        </a:rPr>
                        <a:t>be brief, repeat</a:t>
                      </a:r>
                    </a:p>
                  </a:txBody>
                  <a:tcPr marL="57150" marR="57150" marT="57150" marB="57150" anchor="ctr"/>
                </a:tc>
                <a:extLst>
                  <a:ext uri="{0D108BD9-81ED-4DB2-BD59-A6C34878D82A}">
                    <a16:rowId xmlns:a16="http://schemas.microsoft.com/office/drawing/2014/main" xmlns="" val="10004"/>
                  </a:ext>
                </a:extLst>
              </a:tr>
              <a:tr h="237133">
                <a:tc>
                  <a:txBody>
                    <a:bodyPr/>
                    <a:lstStyle/>
                    <a:p>
                      <a:r>
                        <a:rPr lang="en-CA" sz="1700" dirty="0">
                          <a:solidFill>
                            <a:srgbClr val="000000"/>
                          </a:solidFill>
                          <a:latin typeface="+mn-lt"/>
                        </a:rPr>
                        <a:t>are over-stimulated</a:t>
                      </a:r>
                    </a:p>
                  </a:txBody>
                  <a:tcPr marL="57150" marR="57150" marT="57150" marB="57150" anchor="ctr"/>
                </a:tc>
                <a:tc>
                  <a:txBody>
                    <a:bodyPr/>
                    <a:lstStyle/>
                    <a:p>
                      <a:r>
                        <a:rPr lang="en-CA" sz="1700" dirty="0">
                          <a:solidFill>
                            <a:srgbClr val="000000"/>
                          </a:solidFill>
                          <a:latin typeface="+mn-lt"/>
                        </a:rPr>
                        <a:t>limit input, don't force discussion</a:t>
                      </a:r>
                    </a:p>
                  </a:txBody>
                  <a:tcPr marL="57150" marR="57150" marT="57150" marB="57150" anchor="ctr"/>
                </a:tc>
                <a:extLst>
                  <a:ext uri="{0D108BD9-81ED-4DB2-BD59-A6C34878D82A}">
                    <a16:rowId xmlns:a16="http://schemas.microsoft.com/office/drawing/2014/main" xmlns="" val="10005"/>
                  </a:ext>
                </a:extLst>
              </a:tr>
              <a:tr h="237133">
                <a:tc>
                  <a:txBody>
                    <a:bodyPr/>
                    <a:lstStyle/>
                    <a:p>
                      <a:r>
                        <a:rPr lang="en-CA" sz="1700" dirty="0">
                          <a:solidFill>
                            <a:srgbClr val="000000"/>
                          </a:solidFill>
                          <a:latin typeface="+mn-lt"/>
                        </a:rPr>
                        <a:t>easily become agitated</a:t>
                      </a:r>
                    </a:p>
                  </a:txBody>
                  <a:tcPr marL="57150" marR="57150" marT="57150" marB="57150" anchor="ctr"/>
                </a:tc>
                <a:tc>
                  <a:txBody>
                    <a:bodyPr/>
                    <a:lstStyle/>
                    <a:p>
                      <a:r>
                        <a:rPr lang="en-CA" sz="1700" dirty="0">
                          <a:solidFill>
                            <a:srgbClr val="000000"/>
                          </a:solidFill>
                          <a:latin typeface="+mn-lt"/>
                        </a:rPr>
                        <a:t>recognize agitation, allow escape</a:t>
                      </a:r>
                    </a:p>
                  </a:txBody>
                  <a:tcPr marL="57150" marR="57150" marT="57150" marB="57150" anchor="ctr"/>
                </a:tc>
                <a:extLst>
                  <a:ext uri="{0D108BD9-81ED-4DB2-BD59-A6C34878D82A}">
                    <a16:rowId xmlns:a16="http://schemas.microsoft.com/office/drawing/2014/main" xmlns="" val="10006"/>
                  </a:ext>
                </a:extLst>
              </a:tr>
              <a:tr h="237133">
                <a:tc>
                  <a:txBody>
                    <a:bodyPr/>
                    <a:lstStyle/>
                    <a:p>
                      <a:r>
                        <a:rPr lang="en-CA" sz="1700" dirty="0">
                          <a:solidFill>
                            <a:srgbClr val="000000"/>
                          </a:solidFill>
                          <a:latin typeface="+mn-lt"/>
                        </a:rPr>
                        <a:t>have poor judgment</a:t>
                      </a:r>
                    </a:p>
                  </a:txBody>
                  <a:tcPr marL="57150" marR="57150" marT="57150" marB="57150" anchor="ctr"/>
                </a:tc>
                <a:tc>
                  <a:txBody>
                    <a:bodyPr/>
                    <a:lstStyle/>
                    <a:p>
                      <a:r>
                        <a:rPr lang="en-CA" sz="1700" dirty="0">
                          <a:solidFill>
                            <a:srgbClr val="000000"/>
                          </a:solidFill>
                          <a:latin typeface="+mn-lt"/>
                        </a:rPr>
                        <a:t>not expect rational discussion</a:t>
                      </a:r>
                    </a:p>
                  </a:txBody>
                  <a:tcPr marL="57150" marR="57150" marT="57150" marB="57150" anchor="ctr"/>
                </a:tc>
                <a:extLst>
                  <a:ext uri="{0D108BD9-81ED-4DB2-BD59-A6C34878D82A}">
                    <a16:rowId xmlns:a16="http://schemas.microsoft.com/office/drawing/2014/main" xmlns="" val="10007"/>
                  </a:ext>
                </a:extLst>
              </a:tr>
              <a:tr h="237133">
                <a:tc>
                  <a:txBody>
                    <a:bodyPr/>
                    <a:lstStyle/>
                    <a:p>
                      <a:r>
                        <a:rPr lang="en-CA" sz="1700" dirty="0">
                          <a:solidFill>
                            <a:srgbClr val="000000"/>
                          </a:solidFill>
                          <a:latin typeface="+mn-lt"/>
                        </a:rPr>
                        <a:t>have changing emotions</a:t>
                      </a:r>
                    </a:p>
                  </a:txBody>
                  <a:tcPr marL="57150" marR="57150" marT="57150" marB="57150" anchor="ctr"/>
                </a:tc>
                <a:tc>
                  <a:txBody>
                    <a:bodyPr/>
                    <a:lstStyle/>
                    <a:p>
                      <a:r>
                        <a:rPr lang="en-CA" sz="1700" dirty="0">
                          <a:solidFill>
                            <a:srgbClr val="000000"/>
                          </a:solidFill>
                          <a:latin typeface="+mn-lt"/>
                        </a:rPr>
                        <a:t>disregard</a:t>
                      </a:r>
                    </a:p>
                  </a:txBody>
                  <a:tcPr marL="57150" marR="57150" marT="57150" marB="57150" anchor="ctr"/>
                </a:tc>
                <a:extLst>
                  <a:ext uri="{0D108BD9-81ED-4DB2-BD59-A6C34878D82A}">
                    <a16:rowId xmlns:a16="http://schemas.microsoft.com/office/drawing/2014/main" xmlns="" val="10008"/>
                  </a:ext>
                </a:extLst>
              </a:tr>
              <a:tr h="237133">
                <a:tc>
                  <a:txBody>
                    <a:bodyPr/>
                    <a:lstStyle/>
                    <a:p>
                      <a:r>
                        <a:rPr lang="en-CA" sz="1700" dirty="0">
                          <a:solidFill>
                            <a:srgbClr val="000000"/>
                          </a:solidFill>
                          <a:latin typeface="+mn-lt"/>
                        </a:rPr>
                        <a:t>have changing plans</a:t>
                      </a:r>
                    </a:p>
                  </a:txBody>
                  <a:tcPr marL="57150" marR="57150" marT="57150" marB="57150" anchor="ctr"/>
                </a:tc>
                <a:tc>
                  <a:txBody>
                    <a:bodyPr/>
                    <a:lstStyle/>
                    <a:p>
                      <a:r>
                        <a:rPr lang="en-CA" sz="1700" dirty="0">
                          <a:solidFill>
                            <a:srgbClr val="000000"/>
                          </a:solidFill>
                          <a:latin typeface="+mn-lt"/>
                        </a:rPr>
                        <a:t>keep to one plan</a:t>
                      </a:r>
                    </a:p>
                  </a:txBody>
                  <a:tcPr marL="57150" marR="57150" marT="57150" marB="57150" anchor="ctr"/>
                </a:tc>
                <a:extLst>
                  <a:ext uri="{0D108BD9-81ED-4DB2-BD59-A6C34878D82A}">
                    <a16:rowId xmlns:a16="http://schemas.microsoft.com/office/drawing/2014/main" xmlns="" val="10009"/>
                  </a:ext>
                </a:extLst>
              </a:tr>
              <a:tr h="237133">
                <a:tc>
                  <a:txBody>
                    <a:bodyPr/>
                    <a:lstStyle/>
                    <a:p>
                      <a:r>
                        <a:rPr lang="en-CA" sz="1700" dirty="0">
                          <a:solidFill>
                            <a:srgbClr val="000000"/>
                          </a:solidFill>
                          <a:latin typeface="+mn-lt"/>
                        </a:rPr>
                        <a:t>have little empathy for you</a:t>
                      </a:r>
                    </a:p>
                  </a:txBody>
                  <a:tcPr marL="57150" marR="57150" marT="57150" marB="57150" anchor="ctr"/>
                </a:tc>
                <a:tc>
                  <a:txBody>
                    <a:bodyPr/>
                    <a:lstStyle/>
                    <a:p>
                      <a:r>
                        <a:rPr lang="en-CA" sz="1700" dirty="0">
                          <a:solidFill>
                            <a:srgbClr val="000000"/>
                          </a:solidFill>
                          <a:latin typeface="+mn-lt"/>
                        </a:rPr>
                        <a:t>recognize as a symptom</a:t>
                      </a:r>
                    </a:p>
                  </a:txBody>
                  <a:tcPr marL="57150" marR="57150" marT="57150" marB="57150" anchor="ctr"/>
                </a:tc>
                <a:extLst>
                  <a:ext uri="{0D108BD9-81ED-4DB2-BD59-A6C34878D82A}">
                    <a16:rowId xmlns:a16="http://schemas.microsoft.com/office/drawing/2014/main" xmlns="" val="10010"/>
                  </a:ext>
                </a:extLst>
              </a:tr>
              <a:tr h="237133">
                <a:tc>
                  <a:txBody>
                    <a:bodyPr/>
                    <a:lstStyle/>
                    <a:p>
                      <a:r>
                        <a:rPr lang="en-CA" sz="1700" dirty="0">
                          <a:solidFill>
                            <a:srgbClr val="000000"/>
                          </a:solidFill>
                          <a:latin typeface="+mn-lt"/>
                        </a:rPr>
                        <a:t>believe delusions</a:t>
                      </a:r>
                    </a:p>
                  </a:txBody>
                  <a:tcPr marL="57150" marR="57150" marT="57150" marB="57150" anchor="ctr"/>
                </a:tc>
                <a:tc>
                  <a:txBody>
                    <a:bodyPr/>
                    <a:lstStyle/>
                    <a:p>
                      <a:r>
                        <a:rPr lang="en-CA" sz="1700" dirty="0">
                          <a:solidFill>
                            <a:srgbClr val="000000"/>
                          </a:solidFill>
                          <a:latin typeface="+mn-lt"/>
                        </a:rPr>
                        <a:t>ignore, don't argue</a:t>
                      </a:r>
                    </a:p>
                  </a:txBody>
                  <a:tcPr marL="57150" marR="57150" marT="57150" marB="57150" anchor="ctr"/>
                </a:tc>
                <a:extLst>
                  <a:ext uri="{0D108BD9-81ED-4DB2-BD59-A6C34878D82A}">
                    <a16:rowId xmlns:a16="http://schemas.microsoft.com/office/drawing/2014/main" xmlns="" val="10011"/>
                  </a:ext>
                </a:extLst>
              </a:tr>
              <a:tr h="237133">
                <a:tc>
                  <a:txBody>
                    <a:bodyPr/>
                    <a:lstStyle/>
                    <a:p>
                      <a:r>
                        <a:rPr lang="en-CA" sz="1700" dirty="0">
                          <a:solidFill>
                            <a:srgbClr val="000000"/>
                          </a:solidFill>
                          <a:latin typeface="+mn-lt"/>
                        </a:rPr>
                        <a:t>have low self-esteem</a:t>
                      </a:r>
                    </a:p>
                  </a:txBody>
                  <a:tcPr marL="57150" marR="57150" marT="57150" marB="57150" anchor="ctr"/>
                </a:tc>
                <a:tc>
                  <a:txBody>
                    <a:bodyPr/>
                    <a:lstStyle/>
                    <a:p>
                      <a:r>
                        <a:rPr lang="en-CA" sz="1700" dirty="0">
                          <a:solidFill>
                            <a:srgbClr val="000000"/>
                          </a:solidFill>
                          <a:latin typeface="+mn-lt"/>
                        </a:rPr>
                        <a:t>stay positive</a:t>
                      </a:r>
                    </a:p>
                  </a:txBody>
                  <a:tcPr marL="57150" marR="57150" marT="57150" marB="57150" anchor="ctr"/>
                </a:tc>
                <a:extLst>
                  <a:ext uri="{0D108BD9-81ED-4DB2-BD59-A6C34878D82A}">
                    <a16:rowId xmlns:a16="http://schemas.microsoft.com/office/drawing/2014/main" xmlns="" val="10012"/>
                  </a:ext>
                </a:extLst>
              </a:tr>
              <a:tr h="237133">
                <a:tc>
                  <a:txBody>
                    <a:bodyPr/>
                    <a:lstStyle/>
                    <a:p>
                      <a:r>
                        <a:rPr lang="en-CA" sz="1700" dirty="0">
                          <a:solidFill>
                            <a:srgbClr val="000000"/>
                          </a:solidFill>
                          <a:latin typeface="+mn-lt"/>
                        </a:rPr>
                        <a:t>are preoccupied</a:t>
                      </a:r>
                    </a:p>
                  </a:txBody>
                  <a:tcPr marL="57150" marR="57150" marT="57150" marB="57150" anchor="ctr"/>
                </a:tc>
                <a:tc>
                  <a:txBody>
                    <a:bodyPr/>
                    <a:lstStyle/>
                    <a:p>
                      <a:r>
                        <a:rPr lang="en-CA" sz="1700" dirty="0">
                          <a:solidFill>
                            <a:srgbClr val="000000"/>
                          </a:solidFill>
                          <a:latin typeface="+mn-lt"/>
                        </a:rPr>
                        <a:t>get attention first</a:t>
                      </a:r>
                    </a:p>
                  </a:txBody>
                  <a:tcPr marL="57150" marR="57150" marT="57150" marB="57150" anchor="ctr"/>
                </a:tc>
                <a:extLst>
                  <a:ext uri="{0D108BD9-81ED-4DB2-BD59-A6C34878D82A}">
                    <a16:rowId xmlns:a16="http://schemas.microsoft.com/office/drawing/2014/main" xmlns="" val="10013"/>
                  </a:ext>
                </a:extLst>
              </a:tr>
              <a:tr h="237133">
                <a:tc>
                  <a:txBody>
                    <a:bodyPr/>
                    <a:lstStyle/>
                    <a:p>
                      <a:r>
                        <a:rPr lang="en-CA" sz="1700" dirty="0">
                          <a:solidFill>
                            <a:srgbClr val="000000"/>
                          </a:solidFill>
                          <a:latin typeface="+mn-lt"/>
                        </a:rPr>
                        <a:t>are withdrawn</a:t>
                      </a:r>
                    </a:p>
                  </a:txBody>
                  <a:tcPr marL="57150" marR="57150" marT="57150" marB="57150" anchor="ctr"/>
                </a:tc>
                <a:tc>
                  <a:txBody>
                    <a:bodyPr/>
                    <a:lstStyle/>
                    <a:p>
                      <a:r>
                        <a:rPr lang="en-CA" sz="1700" dirty="0">
                          <a:solidFill>
                            <a:srgbClr val="000000"/>
                          </a:solidFill>
                          <a:latin typeface="+mn-lt"/>
                        </a:rPr>
                        <a:t>initiate relevant discussion</a:t>
                      </a:r>
                    </a:p>
                  </a:txBody>
                  <a:tcPr marL="57150" marR="57150" marT="57150" marB="57150" anchor="ctr"/>
                </a:tc>
                <a:extLst>
                  <a:ext uri="{0D108BD9-81ED-4DB2-BD59-A6C34878D82A}">
                    <a16:rowId xmlns:a16="http://schemas.microsoft.com/office/drawing/2014/main" xmlns="" val="10014"/>
                  </a:ext>
                </a:extLst>
              </a:tr>
            </a:tbl>
          </a:graphicData>
        </a:graphic>
      </p:graphicFrame>
      <p:sp>
        <p:nvSpPr>
          <p:cNvPr id="5" name="TextBox 4"/>
          <p:cNvSpPr txBox="1"/>
          <p:nvPr/>
        </p:nvSpPr>
        <p:spPr>
          <a:xfrm>
            <a:off x="0" y="6611779"/>
            <a:ext cx="3969356" cy="246221"/>
          </a:xfrm>
          <a:prstGeom prst="rect">
            <a:avLst/>
          </a:prstGeom>
          <a:noFill/>
        </p:spPr>
        <p:txBody>
          <a:bodyPr wrap="none" rtlCol="0" anchor="b" anchorCtr="0">
            <a:spAutoFit/>
          </a:bodyPr>
          <a:lstStyle/>
          <a:p>
            <a:r>
              <a:rPr lang="en-CA" sz="1000" dirty="0"/>
              <a:t>Source: National Alliance on Mental Illness (USA).—Yolo County Chapter.</a:t>
            </a:r>
          </a:p>
        </p:txBody>
      </p:sp>
    </p:spTree>
    <p:custDataLst>
      <p:tags r:id="rId1"/>
    </p:custDataLst>
    <p:extLst>
      <p:ext uri="{BB962C8B-B14F-4D97-AF65-F5344CB8AC3E}">
        <p14:creationId xmlns="" xmlns:p14="http://schemas.microsoft.com/office/powerpoint/2010/main" val="10575420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Tips for Responding to Crisis Situations: </a:t>
            </a:r>
            <a:r>
              <a:rPr lang="en-CA" b="1" dirty="0">
                <a:solidFill>
                  <a:srgbClr val="A770B2"/>
                </a:solidFill>
                <a:latin typeface="Bradley Hand ITC" panose="03070402050302030203" pitchFamily="66" charset="0"/>
                <a:ea typeface="Bradley Hand" charset="0"/>
                <a:cs typeface="Bradley Hand" charset="0"/>
              </a:rPr>
              <a:t>A List of "Do"s</a:t>
            </a:r>
          </a:p>
        </p:txBody>
      </p:sp>
      <p:sp>
        <p:nvSpPr>
          <p:cNvPr id="8" name="Content Placeholder 7"/>
          <p:cNvSpPr>
            <a:spLocks noGrp="1"/>
          </p:cNvSpPr>
          <p:nvPr>
            <p:ph idx="1"/>
          </p:nvPr>
        </p:nvSpPr>
        <p:spPr>
          <a:xfrm>
            <a:off x="628650" y="1975565"/>
            <a:ext cx="7886700" cy="4351338"/>
          </a:xfrm>
        </p:spPr>
        <p:txBody>
          <a:bodyPr>
            <a:normAutofit fontScale="62500" lnSpcReduction="20000"/>
          </a:bodyPr>
          <a:lstStyle/>
          <a:p>
            <a:pPr marL="360363" indent="-360363">
              <a:buSzPct val="130000"/>
              <a:buFont typeface="Wingdings" charset="2"/>
              <a:buChar char="q"/>
            </a:pPr>
            <a:r>
              <a:rPr lang="en-CA" dirty="0"/>
              <a:t>Try to remain as calm as possible</a:t>
            </a:r>
          </a:p>
          <a:p>
            <a:pPr marL="360363" indent="-360363">
              <a:buSzPct val="130000"/>
              <a:buFont typeface="Wingdings" charset="2"/>
              <a:buChar char="q"/>
            </a:pPr>
            <a:r>
              <a:rPr lang="en-CA" dirty="0"/>
              <a:t>Decrease other distractions (e.g., turn off TV)</a:t>
            </a:r>
          </a:p>
          <a:p>
            <a:pPr marL="360363" indent="-360363">
              <a:buSzPct val="130000"/>
              <a:buFont typeface="Wingdings" charset="2"/>
              <a:buChar char="q"/>
            </a:pPr>
            <a:r>
              <a:rPr lang="en-CA" dirty="0"/>
              <a:t>If other people are present, ask them to leave the room</a:t>
            </a:r>
          </a:p>
          <a:p>
            <a:pPr marL="360363" indent="-360363">
              <a:buSzPct val="130000"/>
              <a:buFont typeface="Wingdings" charset="2"/>
              <a:buChar char="q"/>
            </a:pPr>
            <a:r>
              <a:rPr lang="en-CA" dirty="0"/>
              <a:t>Speak one at a time</a:t>
            </a:r>
          </a:p>
          <a:p>
            <a:pPr marL="360363" indent="-360363">
              <a:buSzPct val="130000"/>
              <a:buFont typeface="Wingdings" charset="2"/>
              <a:buChar char="q"/>
            </a:pPr>
            <a:r>
              <a:rPr lang="en-CA" dirty="0"/>
              <a:t>Try saying, “Let’s sit down and talk,” or “Let’s sit down and be quiet.”</a:t>
            </a:r>
          </a:p>
          <a:p>
            <a:pPr marL="360363" indent="-360363">
              <a:buSzPct val="130000"/>
              <a:buFont typeface="Wingdings" charset="2"/>
              <a:buChar char="q"/>
            </a:pPr>
            <a:r>
              <a:rPr lang="en-CA" dirty="0"/>
              <a:t>Speak slowly, clearly, in a normal voice</a:t>
            </a:r>
          </a:p>
          <a:p>
            <a:pPr marL="360363" indent="-360363">
              <a:buSzPct val="130000"/>
              <a:buFont typeface="Wingdings" charset="2"/>
              <a:buChar char="q"/>
            </a:pPr>
            <a:r>
              <a:rPr lang="en-CA" dirty="0"/>
              <a:t>Make statements about the behaviour you are observing</a:t>
            </a:r>
          </a:p>
          <a:p>
            <a:pPr marL="360363" indent="-360363">
              <a:buSzPct val="130000"/>
              <a:buFont typeface="Wingdings" charset="2"/>
              <a:buChar char="q"/>
            </a:pPr>
            <a:r>
              <a:rPr lang="en-CA" dirty="0"/>
              <a:t>Avoid patronizing, authoritative statements</a:t>
            </a:r>
          </a:p>
          <a:p>
            <a:pPr marL="360363" indent="-360363">
              <a:buSzPct val="130000"/>
              <a:buFont typeface="Wingdings" charset="2"/>
              <a:buChar char="q"/>
            </a:pPr>
            <a:r>
              <a:rPr lang="en-CA" dirty="0"/>
              <a:t>Repeat questions or statements when necessary</a:t>
            </a:r>
          </a:p>
          <a:p>
            <a:pPr marL="360363" indent="-360363">
              <a:buSzPct val="130000"/>
              <a:buFont typeface="Wingdings" charset="2"/>
              <a:buChar char="q"/>
            </a:pPr>
            <a:r>
              <a:rPr lang="en-CA" dirty="0"/>
              <a:t>Allow the person to have personal space</a:t>
            </a:r>
          </a:p>
          <a:p>
            <a:pPr marL="360363" indent="-360363">
              <a:buSzPct val="130000"/>
              <a:buFont typeface="Wingdings" charset="2"/>
              <a:buChar char="q"/>
            </a:pPr>
            <a:r>
              <a:rPr lang="en-CA" dirty="0"/>
              <a:t>Understand that too much emotion on your part can upset him/ her further</a:t>
            </a:r>
          </a:p>
          <a:p>
            <a:pPr marL="360363" indent="-360363">
              <a:buSzPct val="130000"/>
              <a:buFont typeface="Wingdings" charset="2"/>
              <a:buChar char="q"/>
            </a:pPr>
            <a:r>
              <a:rPr lang="en-CA" dirty="0"/>
              <a:t>Affirm or agree with the emotions the person is experiencing, without agreeing to the contents of the hallucination or delusion</a:t>
            </a:r>
          </a:p>
        </p:txBody>
      </p:sp>
      <p:sp>
        <p:nvSpPr>
          <p:cNvPr id="12" name="TextBox 11"/>
          <p:cNvSpPr txBox="1"/>
          <p:nvPr/>
        </p:nvSpPr>
        <p:spPr>
          <a:xfrm>
            <a:off x="0" y="6611779"/>
            <a:ext cx="4984057" cy="246221"/>
          </a:xfrm>
          <a:prstGeom prst="rect">
            <a:avLst/>
          </a:prstGeom>
          <a:noFill/>
        </p:spPr>
        <p:txBody>
          <a:bodyPr wrap="none" rtlCol="0" anchor="b" anchorCtr="0">
            <a:spAutoFit/>
          </a:bodyPr>
          <a:lstStyle/>
          <a:p>
            <a:r>
              <a:rPr lang="en-CA" sz="1000" dirty="0"/>
              <a:t>Source: Schizophrenia Society of Canada. </a:t>
            </a:r>
            <a:r>
              <a:rPr lang="en-CA" sz="1000" i="1" dirty="0"/>
              <a:t>Learning About Schizophrenia: Rays of Hope. </a:t>
            </a:r>
            <a:r>
              <a:rPr lang="en-CA" sz="1000" dirty="0"/>
              <a:t>2012.</a:t>
            </a:r>
          </a:p>
        </p:txBody>
      </p:sp>
    </p:spTree>
    <p:custDataLst>
      <p:tags r:id="rId1"/>
    </p:custDataLst>
    <p:extLst>
      <p:ext uri="{BB962C8B-B14F-4D97-AF65-F5344CB8AC3E}">
        <p14:creationId xmlns="" xmlns:p14="http://schemas.microsoft.com/office/powerpoint/2010/main" val="6943947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Tips for Responding to Crisis Situations: </a:t>
            </a:r>
            <a:r>
              <a:rPr lang="en-CA" b="1" dirty="0">
                <a:solidFill>
                  <a:srgbClr val="DB2F3E"/>
                </a:solidFill>
                <a:latin typeface="Bradley Hand ITC" panose="03070402050302030203" pitchFamily="66" charset="0"/>
                <a:ea typeface="Bradley Hand" charset="0"/>
                <a:cs typeface="Bradley Hand" charset="0"/>
              </a:rPr>
              <a:t>A List of "Don'ts"</a:t>
            </a:r>
          </a:p>
        </p:txBody>
      </p:sp>
      <p:sp>
        <p:nvSpPr>
          <p:cNvPr id="8" name="Content Placeholder 7"/>
          <p:cNvSpPr>
            <a:spLocks noGrp="1"/>
          </p:cNvSpPr>
          <p:nvPr>
            <p:ph idx="1"/>
          </p:nvPr>
        </p:nvSpPr>
        <p:spPr>
          <a:xfrm>
            <a:off x="628650" y="1960176"/>
            <a:ext cx="7886700" cy="4351338"/>
          </a:xfrm>
        </p:spPr>
        <p:txBody>
          <a:bodyPr>
            <a:normAutofit/>
          </a:bodyPr>
          <a:lstStyle/>
          <a:p>
            <a:pPr marL="533400" indent="-533400">
              <a:buSzPct val="130000"/>
              <a:buFont typeface="Wingdings" charset="2"/>
              <a:buChar char="q"/>
              <a:tabLst>
                <a:tab pos="619125" algn="l"/>
              </a:tabLst>
            </a:pPr>
            <a:r>
              <a:rPr lang="en-CA" dirty="0"/>
              <a:t>Don’t shout</a:t>
            </a:r>
          </a:p>
          <a:p>
            <a:pPr marL="533400" indent="-533400">
              <a:buSzPct val="130000"/>
              <a:buFont typeface="Wingdings" charset="2"/>
              <a:buChar char="q"/>
              <a:tabLst>
                <a:tab pos="619125" algn="l"/>
              </a:tabLst>
            </a:pPr>
            <a:r>
              <a:rPr lang="en-CA" dirty="0"/>
              <a:t>Don’t criticize</a:t>
            </a:r>
          </a:p>
          <a:p>
            <a:pPr marL="533400" indent="-533400">
              <a:buSzPct val="130000"/>
              <a:buFont typeface="Wingdings" charset="2"/>
              <a:buChar char="q"/>
              <a:tabLst>
                <a:tab pos="619125" algn="l"/>
              </a:tabLst>
            </a:pPr>
            <a:r>
              <a:rPr lang="en-CA" dirty="0"/>
              <a:t>Don’t challenge the person into acting out </a:t>
            </a:r>
          </a:p>
          <a:p>
            <a:pPr marL="533400" indent="-533400">
              <a:buSzPct val="130000"/>
              <a:buFont typeface="Wingdings" charset="2"/>
              <a:buChar char="q"/>
              <a:tabLst>
                <a:tab pos="619125" algn="l"/>
              </a:tabLst>
            </a:pPr>
            <a:r>
              <a:rPr lang="en-CA" dirty="0"/>
              <a:t>Avoid continuous eye contact</a:t>
            </a:r>
          </a:p>
          <a:p>
            <a:pPr marL="533400" indent="-533400">
              <a:buSzPct val="130000"/>
              <a:buFont typeface="Wingdings" charset="2"/>
              <a:buChar char="q"/>
              <a:tabLst>
                <a:tab pos="619125" algn="l"/>
              </a:tabLst>
            </a:pPr>
            <a:r>
              <a:rPr lang="en-CA" dirty="0"/>
              <a:t>Don’t block the doorway</a:t>
            </a:r>
          </a:p>
          <a:p>
            <a:pPr marL="533400" indent="-533400">
              <a:buSzPct val="130000"/>
              <a:buFont typeface="Wingdings" charset="2"/>
              <a:buChar char="q"/>
              <a:tabLst>
                <a:tab pos="619125" algn="l"/>
              </a:tabLst>
            </a:pPr>
            <a:r>
              <a:rPr lang="en-CA" dirty="0"/>
              <a:t>Don’t rush</a:t>
            </a:r>
          </a:p>
          <a:p>
            <a:pPr marL="533400" indent="-533400">
              <a:buSzPct val="130000"/>
              <a:buFont typeface="Wingdings" charset="2"/>
              <a:buChar char="q"/>
              <a:tabLst>
                <a:tab pos="619125" algn="l"/>
              </a:tabLst>
            </a:pPr>
            <a:r>
              <a:rPr lang="en-CA" dirty="0"/>
              <a:t>Don’t argue with other people about what to do</a:t>
            </a:r>
          </a:p>
        </p:txBody>
      </p:sp>
      <p:sp>
        <p:nvSpPr>
          <p:cNvPr id="12" name="TextBox 11"/>
          <p:cNvSpPr txBox="1"/>
          <p:nvPr/>
        </p:nvSpPr>
        <p:spPr>
          <a:xfrm>
            <a:off x="0" y="6611779"/>
            <a:ext cx="4984057" cy="246221"/>
          </a:xfrm>
          <a:prstGeom prst="rect">
            <a:avLst/>
          </a:prstGeom>
          <a:noFill/>
        </p:spPr>
        <p:txBody>
          <a:bodyPr wrap="none" rtlCol="0" anchor="b" anchorCtr="0">
            <a:spAutoFit/>
          </a:bodyPr>
          <a:lstStyle/>
          <a:p>
            <a:r>
              <a:rPr lang="en-CA" sz="1000" dirty="0"/>
              <a:t>Source: Schizophrenia Society of Canada. </a:t>
            </a:r>
            <a:r>
              <a:rPr lang="en-CA" sz="1000" i="1" dirty="0"/>
              <a:t>Learning About Schizophrenia: Rays of Hope. </a:t>
            </a:r>
            <a:r>
              <a:rPr lang="en-CA" sz="1000" dirty="0"/>
              <a:t>2012.</a:t>
            </a:r>
          </a:p>
        </p:txBody>
      </p:sp>
    </p:spTree>
    <p:custDataLst>
      <p:tags r:id="rId1"/>
    </p:custDataLst>
    <p:extLst>
      <p:ext uri="{BB962C8B-B14F-4D97-AF65-F5344CB8AC3E}">
        <p14:creationId xmlns="" xmlns:p14="http://schemas.microsoft.com/office/powerpoint/2010/main" val="6495141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Understanding Confidentiality</a:t>
            </a:r>
            <a:endParaRPr lang="en-CA" dirty="0"/>
          </a:p>
        </p:txBody>
      </p:sp>
      <p:sp>
        <p:nvSpPr>
          <p:cNvPr id="3" name="Content Placeholder 2"/>
          <p:cNvSpPr>
            <a:spLocks noGrp="1"/>
          </p:cNvSpPr>
          <p:nvPr>
            <p:ph idx="1"/>
          </p:nvPr>
        </p:nvSpPr>
        <p:spPr>
          <a:xfrm>
            <a:off x="628650" y="1856943"/>
            <a:ext cx="7886700" cy="4351338"/>
          </a:xfrm>
        </p:spPr>
        <p:txBody>
          <a:bodyPr>
            <a:normAutofit fontScale="62500" lnSpcReduction="20000"/>
          </a:bodyPr>
          <a:lstStyle/>
          <a:p>
            <a:pPr>
              <a:lnSpc>
                <a:spcPct val="120000"/>
              </a:lnSpc>
            </a:pPr>
            <a:r>
              <a:rPr lang="en-US" dirty="0"/>
              <a:t>Sharing health information is governed by provincial privacy laws</a:t>
            </a:r>
          </a:p>
          <a:p>
            <a:pPr>
              <a:lnSpc>
                <a:spcPct val="120000"/>
              </a:lnSpc>
            </a:pPr>
            <a:r>
              <a:rPr lang="en-CA" dirty="0"/>
              <a:t>In some provinces, whatever is communicated between a patient and members of his/her healthcare team is confidential and cannot legally be disclosed to others (even family) without written permission from the ill person</a:t>
            </a:r>
          </a:p>
          <a:p>
            <a:pPr>
              <a:lnSpc>
                <a:spcPct val="120000"/>
              </a:lnSpc>
            </a:pPr>
            <a:r>
              <a:rPr lang="en-CA" dirty="0"/>
              <a:t>In other provinces, </a:t>
            </a:r>
            <a:r>
              <a:rPr lang="en-US" dirty="0"/>
              <a:t>information can be shared with third parties without a patient’s permission in certain circumstances</a:t>
            </a:r>
            <a:endParaRPr lang="en-CA" dirty="0"/>
          </a:p>
          <a:p>
            <a:pPr>
              <a:lnSpc>
                <a:spcPct val="120000"/>
              </a:lnSpc>
            </a:pPr>
            <a:r>
              <a:rPr lang="en-CA" dirty="0"/>
              <a:t>Patients can sign a formal document to </a:t>
            </a:r>
            <a:br>
              <a:rPr lang="en-CA" dirty="0"/>
            </a:br>
            <a:r>
              <a:rPr lang="en-CA" dirty="0"/>
              <a:t>give the healthcare team the legal right </a:t>
            </a:r>
            <a:br>
              <a:rPr lang="en-CA" dirty="0"/>
            </a:br>
            <a:r>
              <a:rPr lang="en-CA" dirty="0"/>
              <a:t>to breach confidentiality</a:t>
            </a:r>
          </a:p>
          <a:p>
            <a:pPr lvl="1">
              <a:lnSpc>
                <a:spcPct val="120000"/>
              </a:lnSpc>
            </a:pPr>
            <a:r>
              <a:rPr lang="en-CA" dirty="0"/>
              <a:t>Healthcare professionals are trained to </a:t>
            </a:r>
            <a:br>
              <a:rPr lang="en-CA" dirty="0"/>
            </a:br>
            <a:r>
              <a:rPr lang="en-CA" dirty="0"/>
              <a:t>seek this at the earliest possible moment</a:t>
            </a:r>
          </a:p>
          <a:p>
            <a:pPr lvl="1">
              <a:lnSpc>
                <a:spcPct val="120000"/>
              </a:lnSpc>
            </a:pPr>
            <a:r>
              <a:rPr lang="en-US" dirty="0"/>
              <a:t>Family members can encourage loved ones </a:t>
            </a:r>
            <a:br>
              <a:rPr lang="en-US" dirty="0"/>
            </a:br>
            <a:r>
              <a:rPr lang="en-US" dirty="0"/>
              <a:t>to do this as soon as the person is well and </a:t>
            </a:r>
            <a:br>
              <a:rPr lang="en-US" dirty="0"/>
            </a:br>
            <a:r>
              <a:rPr lang="en-US" dirty="0"/>
              <a:t>cooperative enough to do so</a:t>
            </a:r>
            <a:endParaRPr lang="en-CA" dirty="0"/>
          </a:p>
        </p:txBody>
      </p:sp>
      <p:sp>
        <p:nvSpPr>
          <p:cNvPr id="5" name="TextBox 4"/>
          <p:cNvSpPr txBox="1"/>
          <p:nvPr/>
        </p:nvSpPr>
        <p:spPr>
          <a:xfrm>
            <a:off x="0" y="6581001"/>
            <a:ext cx="3625993" cy="276999"/>
          </a:xfrm>
          <a:prstGeom prst="rect">
            <a:avLst/>
          </a:prstGeom>
          <a:noFill/>
        </p:spPr>
        <p:txBody>
          <a:bodyPr wrap="none" rtlCol="0" anchor="b" anchorCtr="0">
            <a:spAutoFit/>
          </a:bodyPr>
          <a:lstStyle/>
          <a:p>
            <a:r>
              <a:rPr lang="en-CA" sz="1200" dirty="0"/>
              <a:t>Source: Coupland W. </a:t>
            </a:r>
            <a:r>
              <a:rPr lang="en-CA" sz="1200" i="1" dirty="0"/>
              <a:t>Confidentiality and mental health</a:t>
            </a:r>
            <a:r>
              <a:rPr lang="en-CA" sz="1200" dirty="0"/>
              <a:t>. </a:t>
            </a:r>
            <a:endParaRPr lang="en-CA" sz="1200" i="1" dirty="0"/>
          </a:p>
        </p:txBody>
      </p:sp>
      <p:pic>
        <p:nvPicPr>
          <p:cNvPr id="7" name="Picture 6"/>
          <p:cNvPicPr>
            <a:picLocks noChangeAspect="1"/>
          </p:cNvPicPr>
          <p:nvPr/>
        </p:nvPicPr>
        <p:blipFill rotWithShape="1">
          <a:blip r:embed="rId3">
            <a:extLst>
              <a:ext uri="{28A0092B-C50C-407E-A947-70E740481C1C}">
                <a14:useLocalDpi xmlns="" xmlns:a14="http://schemas.microsoft.com/office/drawing/2010/main" val="0"/>
              </a:ext>
            </a:extLst>
          </a:blip>
          <a:srcRect t="13253" b="16206"/>
          <a:stretch/>
        </p:blipFill>
        <p:spPr>
          <a:xfrm rot="662769">
            <a:off x="4964082" y="4635107"/>
            <a:ext cx="3764280" cy="748225"/>
          </a:xfrm>
          <a:prstGeom prst="rect">
            <a:avLst/>
          </a:prstGeom>
        </p:spPr>
      </p:pic>
    </p:spTree>
    <p:custDataLst>
      <p:tags r:id="rId1"/>
    </p:custDataLst>
    <p:extLst>
      <p:ext uri="{BB962C8B-B14F-4D97-AF65-F5344CB8AC3E}">
        <p14:creationId xmlns="" xmlns:p14="http://schemas.microsoft.com/office/powerpoint/2010/main" val="977731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What is Psychosis?</a:t>
            </a:r>
          </a:p>
        </p:txBody>
      </p:sp>
      <p:sp>
        <p:nvSpPr>
          <p:cNvPr id="5" name="Content Placeholder 4"/>
          <p:cNvSpPr>
            <a:spLocks noGrp="1"/>
          </p:cNvSpPr>
          <p:nvPr>
            <p:ph idx="1"/>
          </p:nvPr>
        </p:nvSpPr>
        <p:spPr>
          <a:xfrm>
            <a:off x="545523" y="2067441"/>
            <a:ext cx="3912870" cy="4613313"/>
          </a:xfrm>
        </p:spPr>
        <p:txBody>
          <a:bodyPr>
            <a:normAutofit/>
          </a:bodyPr>
          <a:lstStyle/>
          <a:p>
            <a:pPr marL="0" indent="0">
              <a:lnSpc>
                <a:spcPct val="80000"/>
              </a:lnSpc>
              <a:buNone/>
            </a:pPr>
            <a:r>
              <a:rPr lang="en-CA" sz="3600" b="1" dirty="0">
                <a:solidFill>
                  <a:srgbClr val="A770B2"/>
                </a:solidFill>
                <a:latin typeface="Bradley Hand ITC" panose="03070402050302030203" pitchFamily="66" charset="0"/>
                <a:ea typeface="Bradley Hand" charset="0"/>
                <a:cs typeface="Bradley Hand" charset="0"/>
              </a:rPr>
              <a:t>Psychosis: </a:t>
            </a:r>
          </a:p>
          <a:p>
            <a:pPr>
              <a:spcAft>
                <a:spcPts val="600"/>
              </a:spcAft>
            </a:pPr>
            <a:r>
              <a:rPr lang="en-CA" sz="2400" dirty="0"/>
              <a:t>A loss of contact with reality</a:t>
            </a:r>
          </a:p>
          <a:p>
            <a:pPr>
              <a:spcBef>
                <a:spcPts val="400"/>
              </a:spcBef>
              <a:spcAft>
                <a:spcPts val="600"/>
              </a:spcAft>
            </a:pPr>
            <a:r>
              <a:rPr lang="en-CA" sz="2400" dirty="0"/>
              <a:t>People have trouble distinguishing </a:t>
            </a:r>
            <a:br>
              <a:rPr lang="en-CA" sz="2400" dirty="0"/>
            </a:br>
            <a:r>
              <a:rPr lang="en-CA" sz="2400" dirty="0"/>
              <a:t>between what is real </a:t>
            </a:r>
            <a:br>
              <a:rPr lang="en-CA" sz="2400" dirty="0"/>
            </a:br>
            <a:r>
              <a:rPr lang="en-CA" sz="2400" dirty="0"/>
              <a:t>and what is not</a:t>
            </a:r>
          </a:p>
        </p:txBody>
      </p:sp>
      <p:sp>
        <p:nvSpPr>
          <p:cNvPr id="7" name="TextBox 6"/>
          <p:cNvSpPr txBox="1"/>
          <p:nvPr/>
        </p:nvSpPr>
        <p:spPr>
          <a:xfrm>
            <a:off x="0" y="6304002"/>
            <a:ext cx="3284874" cy="553998"/>
          </a:xfrm>
          <a:prstGeom prst="rect">
            <a:avLst/>
          </a:prstGeom>
          <a:noFill/>
        </p:spPr>
        <p:txBody>
          <a:bodyPr wrap="none" rtlCol="0" anchor="b" anchorCtr="0">
            <a:spAutoFit/>
          </a:bodyPr>
          <a:lstStyle/>
          <a:p>
            <a:r>
              <a:rPr lang="en-CA" sz="1000" dirty="0" smtClean="0"/>
              <a:t>Source: </a:t>
            </a:r>
            <a:endParaRPr lang="en-CA" sz="1000" dirty="0"/>
          </a:p>
          <a:p>
            <a:r>
              <a:rPr lang="en-CA" sz="1000" dirty="0" smtClean="0"/>
              <a:t> Schizophrenia Society of Alberta  </a:t>
            </a:r>
            <a:r>
              <a:rPr lang="en-CA" sz="1000" dirty="0" smtClean="0">
                <a:hlinkClick r:id="rId4"/>
              </a:rPr>
              <a:t>www.schizophrenia.ab.ca</a:t>
            </a:r>
            <a:endParaRPr lang="en-CA" sz="1000" dirty="0" smtClean="0"/>
          </a:p>
          <a:p>
            <a:endParaRPr lang="en-CA" sz="1000" dirty="0"/>
          </a:p>
        </p:txBody>
      </p:sp>
      <p:pic>
        <p:nvPicPr>
          <p:cNvPr id="3" name="Picture 2"/>
          <p:cNvPicPr>
            <a:picLocks noChangeAspect="1"/>
          </p:cNvPicPr>
          <p:nvPr/>
        </p:nvPicPr>
        <p:blipFill rotWithShape="1">
          <a:blip r:embed="rId5">
            <a:extLst>
              <a:ext uri="{28A0092B-C50C-407E-A947-70E740481C1C}">
                <a14:useLocalDpi xmlns="" xmlns:a14="http://schemas.microsoft.com/office/drawing/2010/main" val="0"/>
              </a:ext>
            </a:extLst>
          </a:blip>
          <a:srcRect l="27261" t="26433" r="21861" b="25381"/>
          <a:stretch/>
        </p:blipFill>
        <p:spPr>
          <a:xfrm>
            <a:off x="4356233" y="1765503"/>
            <a:ext cx="4682473" cy="4336038"/>
          </a:xfrm>
          <a:prstGeom prst="rect">
            <a:avLst/>
          </a:prstGeom>
        </p:spPr>
      </p:pic>
      <p:sp>
        <p:nvSpPr>
          <p:cNvPr id="9" name="TextBox 8"/>
          <p:cNvSpPr txBox="1"/>
          <p:nvPr/>
        </p:nvSpPr>
        <p:spPr>
          <a:xfrm rot="225082">
            <a:off x="4871492" y="2079167"/>
            <a:ext cx="3754113" cy="3708708"/>
          </a:xfrm>
          <a:prstGeom prst="rect">
            <a:avLst/>
          </a:prstGeom>
          <a:noFill/>
        </p:spPr>
        <p:txBody>
          <a:bodyPr wrap="square" rtlCol="0">
            <a:spAutoFit/>
          </a:bodyPr>
          <a:lstStyle/>
          <a:p>
            <a:pPr lvl="0">
              <a:spcBef>
                <a:spcPts val="300"/>
              </a:spcBef>
              <a:spcAft>
                <a:spcPts val="300"/>
              </a:spcAft>
              <a:buClr>
                <a:srgbClr val="A770B2"/>
              </a:buClr>
              <a:buSzPct val="90000"/>
            </a:pPr>
            <a:r>
              <a:rPr lang="en-CA" sz="2400" b="1" dirty="0">
                <a:solidFill>
                  <a:schemeClr val="bg1"/>
                </a:solidFill>
                <a:latin typeface="Bradley Hand ITC" panose="03070402050302030203" pitchFamily="66" charset="0"/>
              </a:rPr>
              <a:t>When this occurs, it is </a:t>
            </a:r>
            <a:br>
              <a:rPr lang="en-CA" sz="2400" b="1" dirty="0">
                <a:solidFill>
                  <a:schemeClr val="bg1"/>
                </a:solidFill>
                <a:latin typeface="Bradley Hand ITC" panose="03070402050302030203" pitchFamily="66" charset="0"/>
              </a:rPr>
            </a:br>
            <a:r>
              <a:rPr lang="en-CA" sz="2400" b="1" dirty="0">
                <a:solidFill>
                  <a:schemeClr val="bg1"/>
                </a:solidFill>
                <a:latin typeface="Bradley Hand ITC" panose="03070402050302030203" pitchFamily="66" charset="0"/>
              </a:rPr>
              <a:t>called a psychotic episode.</a:t>
            </a:r>
          </a:p>
          <a:p>
            <a:pPr marL="139700" indent="-139700">
              <a:spcBef>
                <a:spcPts val="300"/>
              </a:spcBef>
              <a:spcAft>
                <a:spcPts val="300"/>
              </a:spcAft>
              <a:buClr>
                <a:schemeClr val="bg1"/>
              </a:buClr>
              <a:buFont typeface="Arial" charset="0"/>
              <a:buChar char="•"/>
            </a:pPr>
            <a:r>
              <a:rPr lang="en-CA" sz="2400" b="1" dirty="0">
                <a:solidFill>
                  <a:schemeClr val="bg1"/>
                </a:solidFill>
                <a:latin typeface="Bradley Hand ITC" panose="03070402050302030203" pitchFamily="66" charset="0"/>
              </a:rPr>
              <a:t>Some causes include:</a:t>
            </a:r>
          </a:p>
          <a:p>
            <a:pPr marL="403225" lvl="1" indent="-131763">
              <a:spcBef>
                <a:spcPts val="300"/>
              </a:spcBef>
              <a:spcAft>
                <a:spcPts val="300"/>
              </a:spcAft>
              <a:buClr>
                <a:schemeClr val="bg1"/>
              </a:buClr>
              <a:buFont typeface="Arial" panose="020B0604020202020204" pitchFamily="34" charset="0"/>
              <a:buChar char="•"/>
            </a:pPr>
            <a:r>
              <a:rPr lang="en-CA" sz="2150" b="1" dirty="0">
                <a:solidFill>
                  <a:schemeClr val="bg1"/>
                </a:solidFill>
                <a:latin typeface="Bradley Hand ITC" panose="03070402050302030203" pitchFamily="66" charset="0"/>
              </a:rPr>
              <a:t>Mental illness (e.g., schizophrenia, </a:t>
            </a:r>
            <a:br>
              <a:rPr lang="en-CA" sz="2150" b="1" dirty="0">
                <a:solidFill>
                  <a:schemeClr val="bg1"/>
                </a:solidFill>
                <a:latin typeface="Bradley Hand ITC" panose="03070402050302030203" pitchFamily="66" charset="0"/>
              </a:rPr>
            </a:br>
            <a:r>
              <a:rPr lang="en-CA" sz="2150" b="1" dirty="0">
                <a:solidFill>
                  <a:schemeClr val="bg1"/>
                </a:solidFill>
                <a:latin typeface="Bradley Hand ITC" panose="03070402050302030203" pitchFamily="66" charset="0"/>
              </a:rPr>
              <a:t>bipolar disorder)</a:t>
            </a:r>
          </a:p>
          <a:p>
            <a:pPr marL="403225" lvl="1" indent="-131763">
              <a:spcBef>
                <a:spcPts val="300"/>
              </a:spcBef>
              <a:spcAft>
                <a:spcPts val="300"/>
              </a:spcAft>
              <a:buClr>
                <a:schemeClr val="bg1"/>
              </a:buClr>
              <a:buFont typeface="Arial" panose="020B0604020202020204" pitchFamily="34" charset="0"/>
              <a:buChar char="•"/>
            </a:pPr>
            <a:r>
              <a:rPr lang="en-CA" sz="2150" b="1" dirty="0">
                <a:solidFill>
                  <a:schemeClr val="bg1"/>
                </a:solidFill>
                <a:latin typeface="Bradley Hand ITC" panose="03070402050302030203" pitchFamily="66" charset="0"/>
              </a:rPr>
              <a:t>Brain injury</a:t>
            </a:r>
          </a:p>
          <a:p>
            <a:pPr marL="403225" lvl="1" indent="-131763">
              <a:spcBef>
                <a:spcPts val="300"/>
              </a:spcBef>
              <a:spcAft>
                <a:spcPts val="300"/>
              </a:spcAft>
              <a:buClr>
                <a:schemeClr val="bg1"/>
              </a:buClr>
              <a:buFont typeface="Arial" panose="020B0604020202020204" pitchFamily="34" charset="0"/>
              <a:buChar char="•"/>
            </a:pPr>
            <a:r>
              <a:rPr lang="en-CA" sz="2150" b="1" dirty="0">
                <a:solidFill>
                  <a:schemeClr val="bg1"/>
                </a:solidFill>
                <a:latin typeface="Bradley Hand ITC" panose="03070402050302030203" pitchFamily="66" charset="0"/>
              </a:rPr>
              <a:t>Infection</a:t>
            </a:r>
          </a:p>
          <a:p>
            <a:pPr marL="403225" lvl="1" indent="-131763">
              <a:spcBef>
                <a:spcPts val="300"/>
              </a:spcBef>
              <a:spcAft>
                <a:spcPts val="300"/>
              </a:spcAft>
              <a:buClr>
                <a:schemeClr val="bg1"/>
              </a:buClr>
              <a:buFont typeface="Arial" panose="020B0604020202020204" pitchFamily="34" charset="0"/>
              <a:buChar char="•"/>
            </a:pPr>
            <a:r>
              <a:rPr lang="en-CA" sz="2150" b="1" dirty="0">
                <a:solidFill>
                  <a:schemeClr val="bg1"/>
                </a:solidFill>
                <a:latin typeface="Bradley Hand ITC" panose="03070402050302030203" pitchFamily="66" charset="0"/>
              </a:rPr>
              <a:t>Substance abuse</a:t>
            </a:r>
          </a:p>
        </p:txBody>
      </p:sp>
    </p:spTree>
    <p:custDataLst>
      <p:tags r:id="rId1"/>
    </p:custDataLst>
    <p:extLst>
      <p:ext uri="{BB962C8B-B14F-4D97-AF65-F5344CB8AC3E}">
        <p14:creationId xmlns="" xmlns:p14="http://schemas.microsoft.com/office/powerpoint/2010/main" val="18615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a:t>Family Members Can </a:t>
            </a:r>
            <a:br>
              <a:rPr lang="en-CA"/>
            </a:br>
            <a:r>
              <a:rPr lang="en-CA"/>
              <a:t>Help Support Overall Health</a:t>
            </a:r>
            <a:endParaRPr lang="en-CA" dirty="0"/>
          </a:p>
        </p:txBody>
      </p:sp>
      <p:sp>
        <p:nvSpPr>
          <p:cNvPr id="3" name="Content Placeholder 2"/>
          <p:cNvSpPr>
            <a:spLocks noGrp="1"/>
          </p:cNvSpPr>
          <p:nvPr>
            <p:ph idx="1"/>
          </p:nvPr>
        </p:nvSpPr>
        <p:spPr>
          <a:xfrm>
            <a:off x="628650" y="2041671"/>
            <a:ext cx="7886700" cy="4351338"/>
          </a:xfrm>
        </p:spPr>
        <p:txBody>
          <a:bodyPr>
            <a:normAutofit fontScale="92500" lnSpcReduction="10000"/>
          </a:bodyPr>
          <a:lstStyle/>
          <a:p>
            <a:r>
              <a:rPr lang="en-CA" dirty="0"/>
              <a:t>People with mental health problems are at higher risk of developing other serious health problems</a:t>
            </a:r>
          </a:p>
          <a:p>
            <a:pPr lvl="1"/>
            <a:r>
              <a:rPr lang="en-CA" dirty="0"/>
              <a:t>Cigarette smoking</a:t>
            </a:r>
          </a:p>
          <a:p>
            <a:pPr lvl="1"/>
            <a:r>
              <a:rPr lang="en-CA" dirty="0"/>
              <a:t>High blood pressure</a:t>
            </a:r>
          </a:p>
          <a:p>
            <a:pPr lvl="1"/>
            <a:r>
              <a:rPr lang="en-CA" dirty="0"/>
              <a:t>High cholesterol</a:t>
            </a:r>
          </a:p>
          <a:p>
            <a:pPr lvl="1"/>
            <a:r>
              <a:rPr lang="en-CA" dirty="0"/>
              <a:t>Weight gain/obesity</a:t>
            </a:r>
          </a:p>
          <a:p>
            <a:pPr lvl="1"/>
            <a:r>
              <a:rPr lang="en-CA" dirty="0"/>
              <a:t>Type 2 diabetes</a:t>
            </a:r>
          </a:p>
          <a:p>
            <a:r>
              <a:rPr lang="en-CA" dirty="0"/>
              <a:t>Family members can play a crucial role in promoting healthy lifestyle choices</a:t>
            </a:r>
          </a:p>
          <a:p>
            <a:pPr lvl="1"/>
            <a:r>
              <a:rPr lang="en-CA" i="1" dirty="0"/>
              <a:t>e.g</a:t>
            </a:r>
            <a:r>
              <a:rPr lang="en-CA" dirty="0"/>
              <a:t>., encourage and help achieve healthy diet, exercise, smoking cessation, discouraging alcohol &amp; drug use</a:t>
            </a:r>
          </a:p>
        </p:txBody>
      </p:sp>
    </p:spTree>
    <p:custDataLst>
      <p:tags r:id="rId1"/>
    </p:custDataLst>
    <p:extLst>
      <p:ext uri="{BB962C8B-B14F-4D97-AF65-F5344CB8AC3E}">
        <p14:creationId xmlns="" xmlns:p14="http://schemas.microsoft.com/office/powerpoint/2010/main" val="1830418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6817"/>
            <a:ext cx="7886700" cy="1325563"/>
          </a:xfrm>
        </p:spPr>
        <p:txBody>
          <a:bodyPr>
            <a:noAutofit/>
          </a:bodyPr>
          <a:lstStyle/>
          <a:p>
            <a:r>
              <a:rPr lang="en-CA" sz="3600" dirty="0"/>
              <a:t>To Be Able to Help your Loved One, You Also Need to Take Care of Yourself!</a:t>
            </a:r>
          </a:p>
        </p:txBody>
      </p:sp>
      <p:sp>
        <p:nvSpPr>
          <p:cNvPr id="3" name="Content Placeholder 2"/>
          <p:cNvSpPr>
            <a:spLocks noGrp="1"/>
          </p:cNvSpPr>
          <p:nvPr>
            <p:ph idx="1"/>
          </p:nvPr>
        </p:nvSpPr>
        <p:spPr>
          <a:xfrm>
            <a:off x="628650" y="2260441"/>
            <a:ext cx="7886700" cy="4351338"/>
          </a:xfrm>
        </p:spPr>
        <p:txBody>
          <a:bodyPr>
            <a:noAutofit/>
          </a:bodyPr>
          <a:lstStyle/>
          <a:p>
            <a:pPr marL="533400" indent="-533400">
              <a:lnSpc>
                <a:spcPct val="90000"/>
              </a:lnSpc>
              <a:buSzPct val="130000"/>
              <a:buFont typeface="Wingdings" charset="2"/>
              <a:buChar char="q"/>
            </a:pPr>
            <a:r>
              <a:rPr lang="en-CA" sz="2400" dirty="0"/>
              <a:t>Go for a walk or run</a:t>
            </a:r>
          </a:p>
          <a:p>
            <a:pPr marL="533400" indent="-533400">
              <a:lnSpc>
                <a:spcPct val="90000"/>
              </a:lnSpc>
              <a:buSzPct val="130000"/>
              <a:buFont typeface="Wingdings" charset="2"/>
              <a:buChar char="q"/>
            </a:pPr>
            <a:r>
              <a:rPr lang="en-CA" sz="2400" dirty="0"/>
              <a:t>Practice meditation</a:t>
            </a:r>
          </a:p>
          <a:p>
            <a:pPr marL="533400" indent="-533400">
              <a:lnSpc>
                <a:spcPct val="90000"/>
              </a:lnSpc>
              <a:buSzPct val="130000"/>
              <a:buFont typeface="Wingdings" charset="2"/>
              <a:buChar char="q"/>
            </a:pPr>
            <a:r>
              <a:rPr lang="en-CA" sz="2400" dirty="0"/>
              <a:t>Keep in touch with friends</a:t>
            </a:r>
          </a:p>
          <a:p>
            <a:pPr marL="533400" indent="-533400">
              <a:lnSpc>
                <a:spcPct val="90000"/>
              </a:lnSpc>
              <a:buSzPct val="130000"/>
              <a:buFont typeface="Wingdings" charset="2"/>
              <a:buChar char="q"/>
            </a:pPr>
            <a:r>
              <a:rPr lang="en-CA" sz="2400" dirty="0"/>
              <a:t>Take a break; ask another </a:t>
            </a:r>
            <a:br>
              <a:rPr lang="en-CA" sz="2400" dirty="0"/>
            </a:br>
            <a:r>
              <a:rPr lang="en-CA" sz="2400" dirty="0"/>
              <a:t>family member or hire </a:t>
            </a:r>
            <a:br>
              <a:rPr lang="en-CA" sz="2400" dirty="0"/>
            </a:br>
            <a:r>
              <a:rPr lang="en-CA" sz="2400" dirty="0"/>
              <a:t>someone to provide care</a:t>
            </a:r>
          </a:p>
          <a:p>
            <a:pPr marL="533400" indent="-533400">
              <a:lnSpc>
                <a:spcPct val="90000"/>
              </a:lnSpc>
              <a:buSzPct val="130000"/>
              <a:buFont typeface="Wingdings" charset="2"/>
              <a:buChar char="q"/>
            </a:pPr>
            <a:r>
              <a:rPr lang="en-CA" sz="2400" dirty="0"/>
              <a:t>Read a good book</a:t>
            </a:r>
          </a:p>
          <a:p>
            <a:pPr marL="533400" indent="-533400">
              <a:lnSpc>
                <a:spcPct val="90000"/>
              </a:lnSpc>
              <a:buSzPct val="130000"/>
              <a:buFont typeface="Wingdings" charset="2"/>
              <a:buChar char="q"/>
            </a:pPr>
            <a:r>
              <a:rPr lang="en-CA" sz="2400" dirty="0"/>
              <a:t>Enjoy a pet</a:t>
            </a:r>
          </a:p>
          <a:p>
            <a:pPr marL="533400" indent="-533400">
              <a:lnSpc>
                <a:spcPct val="90000"/>
              </a:lnSpc>
              <a:buSzPct val="130000"/>
              <a:buFont typeface="Wingdings" charset="2"/>
              <a:buChar char="q"/>
            </a:pPr>
            <a:r>
              <a:rPr lang="en-CA" sz="2400" dirty="0"/>
              <a:t>Go for a massage</a:t>
            </a:r>
          </a:p>
          <a:p>
            <a:pPr marL="533400" indent="-533400">
              <a:lnSpc>
                <a:spcPct val="90000"/>
              </a:lnSpc>
              <a:buSzPct val="130000"/>
              <a:buFont typeface="Wingdings" charset="2"/>
              <a:buChar char="q"/>
            </a:pPr>
            <a:r>
              <a:rPr lang="en-CA" sz="2400" dirty="0"/>
              <a:t>Accept help</a:t>
            </a:r>
          </a:p>
        </p:txBody>
      </p:sp>
      <p:sp>
        <p:nvSpPr>
          <p:cNvPr id="5" name="TextBox 4"/>
          <p:cNvSpPr txBox="1"/>
          <p:nvPr/>
        </p:nvSpPr>
        <p:spPr>
          <a:xfrm>
            <a:off x="0" y="6611779"/>
            <a:ext cx="2975495" cy="246221"/>
          </a:xfrm>
          <a:prstGeom prst="rect">
            <a:avLst/>
          </a:prstGeom>
          <a:noFill/>
        </p:spPr>
        <p:txBody>
          <a:bodyPr wrap="none" rtlCol="0" anchor="b" anchorCtr="0">
            <a:spAutoFit/>
          </a:bodyPr>
          <a:lstStyle/>
          <a:p>
            <a:r>
              <a:rPr lang="en-CA" sz="1000" dirty="0"/>
              <a:t>Here To Help. Family Toolkit. </a:t>
            </a:r>
            <a:r>
              <a:rPr lang="en-CA" sz="1000" dirty="0">
                <a:hlinkClick r:id="rId3"/>
              </a:rPr>
              <a:t>www.heretohelp.bc.ca/</a:t>
            </a:r>
            <a:r>
              <a:rPr lang="en-CA" sz="1000" dirty="0"/>
              <a:t> </a:t>
            </a:r>
          </a:p>
        </p:txBody>
      </p:sp>
      <p:sp>
        <p:nvSpPr>
          <p:cNvPr id="6" name="TextBox 5"/>
          <p:cNvSpPr txBox="1"/>
          <p:nvPr/>
        </p:nvSpPr>
        <p:spPr>
          <a:xfrm>
            <a:off x="1318589" y="1561776"/>
            <a:ext cx="6285695" cy="584775"/>
          </a:xfrm>
          <a:prstGeom prst="rect">
            <a:avLst/>
          </a:prstGeom>
          <a:noFill/>
        </p:spPr>
        <p:txBody>
          <a:bodyPr wrap="none" rtlCol="0">
            <a:spAutoFit/>
          </a:bodyPr>
          <a:lstStyle/>
          <a:p>
            <a:pPr algn="ctr"/>
            <a:r>
              <a:rPr lang="en-CA" sz="3200" b="1" dirty="0">
                <a:solidFill>
                  <a:srgbClr val="A770B2"/>
                </a:solidFill>
                <a:latin typeface="Bradley Hand ITC" panose="03070402050302030203" pitchFamily="66" charset="0"/>
                <a:ea typeface="Bradley Hand" charset="0"/>
                <a:cs typeface="Bradley Hand" charset="0"/>
              </a:rPr>
              <a:t>Ways to Help Take Care of Yourself</a:t>
            </a:r>
          </a:p>
        </p:txBody>
      </p:sp>
      <p:sp>
        <p:nvSpPr>
          <p:cNvPr id="9" name="Content Placeholder 2"/>
          <p:cNvSpPr txBox="1">
            <a:spLocks/>
          </p:cNvSpPr>
          <p:nvPr/>
        </p:nvSpPr>
        <p:spPr>
          <a:xfrm>
            <a:off x="4775778" y="2260438"/>
            <a:ext cx="788670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1000"/>
              </a:spcBef>
              <a:buClr>
                <a:srgbClr val="A770B2"/>
              </a:buClr>
              <a:buSzPct val="90000"/>
              <a:buFont typeface="Courier New" charset="0"/>
              <a:buChar char="o"/>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9BCE65"/>
              </a:buClr>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F67C2E"/>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90550" indent="-590550">
              <a:buSzPct val="130000"/>
              <a:buFont typeface="Wingdings" charset="2"/>
              <a:buChar char="q"/>
            </a:pPr>
            <a:r>
              <a:rPr lang="en-CA" sz="2600" dirty="0"/>
              <a:t>Let go of the need for </a:t>
            </a:r>
            <a:br>
              <a:rPr lang="en-CA" sz="2600" dirty="0"/>
            </a:br>
            <a:r>
              <a:rPr lang="en-CA" sz="2600" dirty="0"/>
              <a:t>everything to go right</a:t>
            </a:r>
          </a:p>
          <a:p>
            <a:pPr marL="590550" indent="-590550">
              <a:buSzPct val="130000"/>
              <a:buFont typeface="Wingdings" charset="2"/>
              <a:buChar char="q"/>
            </a:pPr>
            <a:r>
              <a:rPr lang="en-CA" sz="2600" dirty="0"/>
              <a:t>Delegate chores</a:t>
            </a:r>
          </a:p>
          <a:p>
            <a:pPr marL="590550" indent="-590550">
              <a:buSzPct val="130000"/>
              <a:buFont typeface="Wingdings" charset="2"/>
              <a:buChar char="q"/>
            </a:pPr>
            <a:r>
              <a:rPr lang="en-CA" sz="2600" dirty="0"/>
              <a:t>Stay with a routine</a:t>
            </a:r>
          </a:p>
          <a:p>
            <a:pPr marL="590550" indent="-590550">
              <a:buSzPct val="130000"/>
              <a:buFont typeface="Wingdings" charset="2"/>
              <a:buChar char="q"/>
            </a:pPr>
            <a:r>
              <a:rPr lang="en-CA" sz="2600" dirty="0"/>
              <a:t>Enjoy nature</a:t>
            </a:r>
          </a:p>
          <a:p>
            <a:pPr marL="590550" indent="-590550">
              <a:buSzPct val="130000"/>
              <a:buFont typeface="Wingdings" charset="2"/>
              <a:buChar char="q"/>
            </a:pPr>
            <a:r>
              <a:rPr lang="en-CA" sz="2600" dirty="0"/>
              <a:t>Take up a hobby</a:t>
            </a:r>
          </a:p>
          <a:p>
            <a:pPr marL="590550" indent="-590550">
              <a:buSzPct val="130000"/>
              <a:buFont typeface="Wingdings" charset="2"/>
              <a:buChar char="q"/>
            </a:pPr>
            <a:r>
              <a:rPr lang="en-CA" sz="2600" dirty="0"/>
              <a:t>Maintain a good diet</a:t>
            </a:r>
          </a:p>
          <a:p>
            <a:pPr marL="590550" indent="-590550">
              <a:buSzPct val="130000"/>
              <a:buFont typeface="Wingdings" charset="2"/>
              <a:buChar char="q"/>
            </a:pPr>
            <a:r>
              <a:rPr lang="en-CA" sz="2600" dirty="0"/>
              <a:t>Set limits and keep time </a:t>
            </a:r>
            <a:br>
              <a:rPr lang="en-CA" sz="2600" dirty="0"/>
            </a:br>
            <a:r>
              <a:rPr lang="en-CA" sz="2600" dirty="0"/>
              <a:t>for yourself</a:t>
            </a:r>
          </a:p>
          <a:p>
            <a:pPr marL="590550" indent="-590550">
              <a:buSzPct val="130000"/>
              <a:buFont typeface="Wingdings" charset="2"/>
              <a:buChar char="q"/>
            </a:pPr>
            <a:r>
              <a:rPr lang="en-CA" sz="2600" dirty="0"/>
              <a:t>Celebrate the good times</a:t>
            </a:r>
          </a:p>
          <a:p>
            <a:pPr marL="590550" indent="-590550">
              <a:buSzPct val="130000"/>
              <a:buFont typeface="Wingdings" charset="2"/>
              <a:buChar char="q"/>
            </a:pPr>
            <a:endParaRPr lang="en-CA" sz="2600" dirty="0"/>
          </a:p>
        </p:txBody>
      </p:sp>
    </p:spTree>
    <p:custDataLst>
      <p:tags r:id="rId1"/>
    </p:custDataLst>
    <p:extLst>
      <p:ext uri="{BB962C8B-B14F-4D97-AF65-F5344CB8AC3E}">
        <p14:creationId xmlns="" xmlns:p14="http://schemas.microsoft.com/office/powerpoint/2010/main" val="9165147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a:t>Remember That You Are</a:t>
            </a:r>
            <a:br>
              <a:rPr lang="en-CA"/>
            </a:br>
            <a:r>
              <a:rPr lang="en-CA"/>
              <a:t>Part of a Team!</a:t>
            </a:r>
            <a:endParaRPr lang="en-CA" dirty="0"/>
          </a:p>
        </p:txBody>
      </p:sp>
      <p:sp>
        <p:nvSpPr>
          <p:cNvPr id="3" name="Content Placeholder 2"/>
          <p:cNvSpPr>
            <a:spLocks noGrp="1"/>
          </p:cNvSpPr>
          <p:nvPr>
            <p:ph idx="1"/>
          </p:nvPr>
        </p:nvSpPr>
        <p:spPr>
          <a:xfrm>
            <a:off x="628650" y="1921599"/>
            <a:ext cx="7886700" cy="4351338"/>
          </a:xfrm>
        </p:spPr>
        <p:txBody>
          <a:bodyPr/>
          <a:lstStyle/>
          <a:p>
            <a:pPr marL="0" indent="0">
              <a:buNone/>
            </a:pPr>
            <a:r>
              <a:rPr lang="en-CA" b="1" dirty="0">
                <a:ea typeface="Bradley Hand" charset="0"/>
                <a:cs typeface="Bradley Hand" charset="0"/>
              </a:rPr>
              <a:t>You are only one part of the support system — don't try to do it all yourself</a:t>
            </a:r>
          </a:p>
          <a:p>
            <a:pPr marL="0" indent="0">
              <a:buNone/>
            </a:pPr>
            <a:r>
              <a:rPr lang="en-CA" sz="3200" b="1" dirty="0">
                <a:solidFill>
                  <a:srgbClr val="A770B2"/>
                </a:solidFill>
                <a:latin typeface="Bradley Hand ITC" panose="03070402050302030203" pitchFamily="66" charset="0"/>
                <a:ea typeface="Bradley Hand" charset="0"/>
                <a:cs typeface="Bradley Hand" charset="0"/>
              </a:rPr>
              <a:t>Don’t hesitate to ask for help!</a:t>
            </a:r>
          </a:p>
          <a:p>
            <a:pPr lvl="1"/>
            <a:r>
              <a:rPr lang="en-CA" dirty="0"/>
              <a:t>Healthcare team</a:t>
            </a:r>
          </a:p>
          <a:p>
            <a:pPr lvl="1"/>
            <a:r>
              <a:rPr lang="en-CA" dirty="0"/>
              <a:t>Supporting peers</a:t>
            </a:r>
          </a:p>
          <a:p>
            <a:pPr lvl="1"/>
            <a:r>
              <a:rPr lang="en-CA" dirty="0"/>
              <a:t>Other family members, friends</a:t>
            </a:r>
          </a:p>
          <a:p>
            <a:pPr lvl="1"/>
            <a:r>
              <a:rPr lang="en-CA" dirty="0"/>
              <a:t>Professional associations, </a:t>
            </a:r>
            <a:r>
              <a:rPr lang="en-CA" i="1" dirty="0"/>
              <a:t>e.g</a:t>
            </a:r>
            <a:r>
              <a:rPr lang="en-CA" dirty="0"/>
              <a:t>.:</a:t>
            </a:r>
          </a:p>
          <a:p>
            <a:pPr lvl="2"/>
            <a:r>
              <a:rPr lang="en-CA" dirty="0"/>
              <a:t>Schizophrenia Society of Canada, </a:t>
            </a:r>
            <a:r>
              <a:rPr lang="en-CA" dirty="0">
                <a:solidFill>
                  <a:srgbClr val="FF0000"/>
                </a:solidFill>
              </a:rPr>
              <a:t>provincial branches</a:t>
            </a:r>
          </a:p>
          <a:p>
            <a:pPr lvl="2"/>
            <a:r>
              <a:rPr lang="en-CA" dirty="0"/>
              <a:t>Canadian Mental Health Association</a:t>
            </a:r>
          </a:p>
          <a:p>
            <a:pPr lvl="1"/>
            <a:endParaRPr lang="en-CA" dirty="0"/>
          </a:p>
        </p:txBody>
      </p:sp>
    </p:spTree>
    <p:custDataLst>
      <p:tags r:id="rId1"/>
    </p:custDataLst>
    <p:extLst>
      <p:ext uri="{BB962C8B-B14F-4D97-AF65-F5344CB8AC3E}">
        <p14:creationId xmlns="" xmlns:p14="http://schemas.microsoft.com/office/powerpoint/2010/main" val="16596169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200" dirty="0"/>
              <a:t>Options for People and Families Who Need More Support: Community Treatment</a:t>
            </a:r>
          </a:p>
        </p:txBody>
      </p:sp>
      <p:sp>
        <p:nvSpPr>
          <p:cNvPr id="3" name="Content Placeholder 2"/>
          <p:cNvSpPr>
            <a:spLocks noGrp="1"/>
          </p:cNvSpPr>
          <p:nvPr>
            <p:ph idx="1"/>
          </p:nvPr>
        </p:nvSpPr>
        <p:spPr>
          <a:xfrm>
            <a:off x="628650" y="1782617"/>
            <a:ext cx="7886700" cy="4259409"/>
          </a:xfrm>
        </p:spPr>
        <p:txBody>
          <a:bodyPr/>
          <a:lstStyle/>
          <a:p>
            <a:pPr marL="0" indent="0">
              <a:buNone/>
            </a:pPr>
            <a:r>
              <a:rPr lang="en-CA" sz="2400" b="1" dirty="0"/>
              <a:t>Enrollment in a Community Treatment Program may help</a:t>
            </a:r>
          </a:p>
          <a:p>
            <a:pPr marL="0" indent="0">
              <a:buNone/>
            </a:pPr>
            <a:r>
              <a:rPr lang="en-CA" sz="3200" b="1" dirty="0">
                <a:solidFill>
                  <a:srgbClr val="A770B2"/>
                </a:solidFill>
                <a:latin typeface="Bradley Hand ITC" panose="03070402050302030203" pitchFamily="66" charset="0"/>
                <a:ea typeface="Bradley Hand" charset="0"/>
                <a:cs typeface="Bradley Hand" charset="0"/>
              </a:rPr>
              <a:t>Typical components:</a:t>
            </a:r>
          </a:p>
          <a:p>
            <a:pPr lvl="1"/>
            <a:r>
              <a:rPr lang="en-CA" dirty="0"/>
              <a:t>Regular physician meetings</a:t>
            </a:r>
          </a:p>
          <a:p>
            <a:pPr lvl="1"/>
            <a:r>
              <a:rPr lang="en-CA" dirty="0"/>
              <a:t>Regular meetings with a case manager</a:t>
            </a:r>
          </a:p>
          <a:p>
            <a:pPr lvl="1"/>
            <a:r>
              <a:rPr lang="en-CA" dirty="0"/>
              <a:t>Monitoring of medications</a:t>
            </a:r>
          </a:p>
          <a:p>
            <a:pPr lvl="1"/>
            <a:r>
              <a:rPr lang="en-CA" dirty="0"/>
              <a:t>Supported living environments</a:t>
            </a:r>
          </a:p>
          <a:p>
            <a:pPr lvl="1"/>
            <a:r>
              <a:rPr lang="en-CA" dirty="0"/>
              <a:t>Attendance at group therapy</a:t>
            </a:r>
          </a:p>
          <a:p>
            <a:pPr lvl="1"/>
            <a:r>
              <a:rPr lang="en-CA" dirty="0"/>
              <a:t>Skills training or other community activities</a:t>
            </a:r>
          </a:p>
          <a:p>
            <a:pPr lvl="1"/>
            <a:r>
              <a:rPr lang="en-CA" dirty="0"/>
              <a:t>Plans for potential crisis/psychiatric emergency</a:t>
            </a:r>
          </a:p>
        </p:txBody>
      </p:sp>
      <p:sp>
        <p:nvSpPr>
          <p:cNvPr id="4" name="TextBox 3"/>
          <p:cNvSpPr txBox="1"/>
          <p:nvPr/>
        </p:nvSpPr>
        <p:spPr>
          <a:xfrm>
            <a:off x="0" y="6611779"/>
            <a:ext cx="4984057" cy="246221"/>
          </a:xfrm>
          <a:prstGeom prst="rect">
            <a:avLst/>
          </a:prstGeom>
          <a:noFill/>
        </p:spPr>
        <p:txBody>
          <a:bodyPr wrap="none" rtlCol="0" anchor="b" anchorCtr="0">
            <a:spAutoFit/>
          </a:bodyPr>
          <a:lstStyle/>
          <a:p>
            <a:r>
              <a:rPr lang="en-CA" sz="1000" dirty="0"/>
              <a:t>Source: Schizophrenia Society of Canada. </a:t>
            </a:r>
            <a:r>
              <a:rPr lang="en-CA" sz="1000" i="1" dirty="0"/>
              <a:t>Learning About Schizophrenia: Rays of Hope. </a:t>
            </a:r>
            <a:r>
              <a:rPr lang="en-CA" sz="1000" dirty="0"/>
              <a:t>2012.</a:t>
            </a:r>
          </a:p>
        </p:txBody>
      </p:sp>
    </p:spTree>
    <p:custDataLst>
      <p:tags r:id="rId1"/>
    </p:custDataLst>
    <p:extLst>
      <p:ext uri="{BB962C8B-B14F-4D97-AF65-F5344CB8AC3E}">
        <p14:creationId xmlns="" xmlns:p14="http://schemas.microsoft.com/office/powerpoint/2010/main" val="13632352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a:t>Involuntary Assessment, Hospitalization or Treatment</a:t>
            </a:r>
            <a:endParaRPr lang="en-CA" dirty="0"/>
          </a:p>
        </p:txBody>
      </p:sp>
      <p:sp>
        <p:nvSpPr>
          <p:cNvPr id="3" name="Content Placeholder 2"/>
          <p:cNvSpPr>
            <a:spLocks noGrp="1"/>
          </p:cNvSpPr>
          <p:nvPr>
            <p:ph idx="1"/>
          </p:nvPr>
        </p:nvSpPr>
        <p:spPr>
          <a:xfrm>
            <a:off x="628650" y="2229663"/>
            <a:ext cx="8367568" cy="4351338"/>
          </a:xfrm>
        </p:spPr>
        <p:txBody>
          <a:bodyPr/>
          <a:lstStyle/>
          <a:p>
            <a:r>
              <a:rPr lang="en-CA" sz="2400" dirty="0"/>
              <a:t>Family members, friends and/or healthcare professionals can request that a person with schizophrenia undergo psychiatric assessment, be hospitalized and/or treated involuntarily if he/she is believed to be a threat to him/herself or others</a:t>
            </a:r>
          </a:p>
          <a:p>
            <a:pPr lvl="1"/>
            <a:r>
              <a:rPr lang="en-CA" dirty="0"/>
              <a:t>Different official forms for different situations</a:t>
            </a:r>
          </a:p>
          <a:p>
            <a:pPr lvl="1"/>
            <a:r>
              <a:rPr lang="en-CA" dirty="0"/>
              <a:t>Regulated by provincial/territorial laws</a:t>
            </a:r>
          </a:p>
          <a:p>
            <a:endParaRPr lang="en-CA" dirty="0"/>
          </a:p>
        </p:txBody>
      </p:sp>
      <p:sp>
        <p:nvSpPr>
          <p:cNvPr id="4" name="TextBox 3"/>
          <p:cNvSpPr txBox="1"/>
          <p:nvPr/>
        </p:nvSpPr>
        <p:spPr>
          <a:xfrm>
            <a:off x="0" y="6304002"/>
            <a:ext cx="4564070" cy="553998"/>
          </a:xfrm>
          <a:prstGeom prst="rect">
            <a:avLst/>
          </a:prstGeom>
          <a:noFill/>
        </p:spPr>
        <p:txBody>
          <a:bodyPr wrap="none" rtlCol="0" anchor="b" anchorCtr="0">
            <a:spAutoFit/>
          </a:bodyPr>
          <a:lstStyle/>
          <a:p>
            <a:r>
              <a:rPr lang="en-CA" sz="1000" dirty="0"/>
              <a:t>Sources:</a:t>
            </a:r>
            <a:br>
              <a:rPr lang="en-CA" sz="1000" dirty="0"/>
            </a:br>
            <a:r>
              <a:rPr lang="en-CA" sz="1000" dirty="0"/>
              <a:t>Schizophrenia Society of Canada. </a:t>
            </a:r>
            <a:r>
              <a:rPr lang="en-CA" sz="1000" i="1" dirty="0"/>
              <a:t>Learning About Schizophrenia: Rays of Hope. </a:t>
            </a:r>
            <a:r>
              <a:rPr lang="en-CA" sz="1000" dirty="0"/>
              <a:t>2012.</a:t>
            </a:r>
          </a:p>
          <a:p>
            <a:r>
              <a:rPr lang="en-CA" sz="1000" dirty="0"/>
              <a:t>Centre for Addiction and Mental Health: </a:t>
            </a:r>
            <a:r>
              <a:rPr lang="en-CA" sz="1000" dirty="0">
                <a:hlinkClick r:id="rId3"/>
              </a:rPr>
              <a:t>www.camh.ca/</a:t>
            </a:r>
            <a:r>
              <a:rPr lang="en-CA" sz="1000" dirty="0"/>
              <a:t> </a:t>
            </a:r>
          </a:p>
        </p:txBody>
      </p:sp>
    </p:spTree>
    <p:custDataLst>
      <p:tags r:id="rId1"/>
    </p:custDataLst>
    <p:extLst>
      <p:ext uri="{BB962C8B-B14F-4D97-AF65-F5344CB8AC3E}">
        <p14:creationId xmlns="" xmlns:p14="http://schemas.microsoft.com/office/powerpoint/2010/main" val="3918841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CA" dirty="0"/>
              <a:t>Plan for the future</a:t>
            </a:r>
          </a:p>
        </p:txBody>
      </p:sp>
      <p:sp>
        <p:nvSpPr>
          <p:cNvPr id="5" name="Sous-titre 4"/>
          <p:cNvSpPr>
            <a:spLocks noGrp="1"/>
          </p:cNvSpPr>
          <p:nvPr>
            <p:ph type="subTitle" idx="1"/>
          </p:nvPr>
        </p:nvSpPr>
        <p:spPr/>
        <p:txBody>
          <a:bodyPr/>
          <a:lstStyle/>
          <a:p>
            <a:endParaRPr lang="fr-CA" dirty="0">
              <a:latin typeface="Bradley Hand ITC" panose="03070402050302030203" pitchFamily="66" charset="0"/>
            </a:endParaRPr>
          </a:p>
        </p:txBody>
      </p:sp>
    </p:spTree>
    <p:custDataLst>
      <p:tags r:id="rId1"/>
    </p:custDataLst>
    <p:extLst>
      <p:ext uri="{BB962C8B-B14F-4D97-AF65-F5344CB8AC3E}">
        <p14:creationId xmlns="" xmlns:p14="http://schemas.microsoft.com/office/powerpoint/2010/main" val="643115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What Will Happen When I'm Not There to Help Anymore?</a:t>
            </a:r>
          </a:p>
        </p:txBody>
      </p:sp>
      <p:sp>
        <p:nvSpPr>
          <p:cNvPr id="3" name="Content Placeholder 2"/>
          <p:cNvSpPr>
            <a:spLocks noGrp="1"/>
          </p:cNvSpPr>
          <p:nvPr>
            <p:ph idx="1"/>
          </p:nvPr>
        </p:nvSpPr>
        <p:spPr>
          <a:xfrm>
            <a:off x="628650" y="2078616"/>
            <a:ext cx="7886700" cy="4351338"/>
          </a:xfrm>
        </p:spPr>
        <p:txBody>
          <a:bodyPr>
            <a:normAutofit fontScale="85000" lnSpcReduction="10000"/>
          </a:bodyPr>
          <a:lstStyle/>
          <a:p>
            <a:r>
              <a:rPr lang="en-CA" dirty="0"/>
              <a:t>The primary caregiver for a person with schizophrenia is often a parent</a:t>
            </a:r>
          </a:p>
          <a:p>
            <a:r>
              <a:rPr lang="en-CA" dirty="0"/>
              <a:t>Plans should be made in advance about ongoing care should the caregiver no longer be able to provide it, </a:t>
            </a:r>
            <a:r>
              <a:rPr lang="en-CA" i="1" dirty="0"/>
              <a:t>e.g.</a:t>
            </a:r>
            <a:r>
              <a:rPr lang="en-CA" dirty="0"/>
              <a:t>:</a:t>
            </a:r>
          </a:p>
          <a:p>
            <a:pPr lvl="1"/>
            <a:r>
              <a:rPr lang="en-CA" dirty="0"/>
              <a:t>Living arrangements</a:t>
            </a:r>
          </a:p>
          <a:p>
            <a:pPr lvl="1"/>
            <a:r>
              <a:rPr lang="en-CA" dirty="0"/>
              <a:t>Financial management</a:t>
            </a:r>
          </a:p>
          <a:p>
            <a:pPr lvl="1"/>
            <a:r>
              <a:rPr lang="en-CA" dirty="0"/>
              <a:t>Medical care</a:t>
            </a:r>
          </a:p>
          <a:p>
            <a:r>
              <a:rPr lang="en-CA" dirty="0"/>
              <a:t>Another family member (</a:t>
            </a:r>
            <a:r>
              <a:rPr lang="en-CA" i="1" dirty="0"/>
              <a:t>e.g.</a:t>
            </a:r>
            <a:r>
              <a:rPr lang="en-CA" dirty="0"/>
              <a:t>, sibling) may be willing to take on the responsibility</a:t>
            </a:r>
          </a:p>
          <a:p>
            <a:pPr lvl="1"/>
            <a:r>
              <a:rPr lang="en-CA" dirty="0"/>
              <a:t>If no other family members are willing/able, arrangements should be made with the healthcare team/public health system </a:t>
            </a:r>
          </a:p>
        </p:txBody>
      </p:sp>
      <p:sp>
        <p:nvSpPr>
          <p:cNvPr id="4" name="TextBox 3"/>
          <p:cNvSpPr txBox="1"/>
          <p:nvPr/>
        </p:nvSpPr>
        <p:spPr>
          <a:xfrm>
            <a:off x="0" y="6611779"/>
            <a:ext cx="5400837" cy="246221"/>
          </a:xfrm>
          <a:prstGeom prst="rect">
            <a:avLst/>
          </a:prstGeom>
          <a:noFill/>
        </p:spPr>
        <p:txBody>
          <a:bodyPr wrap="none" rtlCol="0" anchor="b" anchorCtr="0">
            <a:spAutoFit/>
          </a:bodyPr>
          <a:lstStyle/>
          <a:p>
            <a:r>
              <a:rPr lang="en-CA" sz="1000" dirty="0"/>
              <a:t>Britchford C. </a:t>
            </a:r>
            <a:r>
              <a:rPr lang="en-CA" sz="1000" i="1" dirty="0"/>
              <a:t>Planning for the Future of a Loved One With Schizophrenia.</a:t>
            </a:r>
            <a:r>
              <a:rPr lang="en-CA" sz="1000" dirty="0"/>
              <a:t> </a:t>
            </a:r>
            <a:r>
              <a:rPr lang="en-CA" sz="1000" dirty="0">
                <a:hlinkClick r:id="rId4"/>
              </a:rPr>
              <a:t>www.everydayhealth.com/</a:t>
            </a:r>
            <a:r>
              <a:rPr lang="en-CA" sz="1000" dirty="0"/>
              <a:t> </a:t>
            </a:r>
          </a:p>
        </p:txBody>
      </p:sp>
    </p:spTree>
    <p:custDataLst>
      <p:tags r:id="rId1"/>
    </p:custDataLst>
    <p:extLst>
      <p:ext uri="{BB962C8B-B14F-4D97-AF65-F5344CB8AC3E}">
        <p14:creationId xmlns="" xmlns:p14="http://schemas.microsoft.com/office/powerpoint/2010/main" val="7007195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90000"/>
            <a:ext cx="7886700" cy="1325563"/>
          </a:xfrm>
        </p:spPr>
        <p:txBody>
          <a:bodyPr>
            <a:normAutofit fontScale="90000"/>
          </a:bodyPr>
          <a:lstStyle/>
          <a:p>
            <a:r>
              <a:rPr lang="en-CA" dirty="0">
                <a:solidFill>
                  <a:srgbClr val="000000"/>
                </a:solidFill>
              </a:rPr>
              <a:t>Educate Yourself:</a:t>
            </a:r>
            <a:br>
              <a:rPr lang="en-CA" dirty="0">
                <a:solidFill>
                  <a:srgbClr val="000000"/>
                </a:solidFill>
              </a:rPr>
            </a:br>
            <a:r>
              <a:rPr lang="en-CA" sz="4400" b="1" dirty="0">
                <a:solidFill>
                  <a:srgbClr val="A770B2"/>
                </a:solidFill>
                <a:latin typeface="Bradley Hand ITC" panose="03070402050302030203" pitchFamily="66" charset="0"/>
                <a:ea typeface="Bradley Hand" charset="0"/>
                <a:cs typeface="Bradley Hand" charset="0"/>
              </a:rPr>
              <a:t>Trusted Resources to Learn More About Schizophrenia</a:t>
            </a:r>
            <a:r>
              <a:rPr lang="en-US" dirty="0">
                <a:solidFill>
                  <a:srgbClr val="A770B2"/>
                </a:solidFill>
                <a:latin typeface="Bradley Hand" charset="0"/>
                <a:ea typeface="Bradley Hand" charset="0"/>
                <a:cs typeface="Bradley Hand" charset="0"/>
              </a:rPr>
              <a:t/>
            </a:r>
            <a:br>
              <a:rPr lang="en-US" dirty="0">
                <a:solidFill>
                  <a:srgbClr val="A770B2"/>
                </a:solidFill>
                <a:latin typeface="Bradley Hand" charset="0"/>
                <a:ea typeface="Bradley Hand" charset="0"/>
                <a:cs typeface="Bradley Hand" charset="0"/>
              </a:rPr>
            </a:br>
            <a:endParaRPr lang="en-CA" sz="4000" dirty="0">
              <a:solidFill>
                <a:srgbClr val="A770B2"/>
              </a:solidFill>
              <a:latin typeface="Bradley Hand" charset="0"/>
              <a:ea typeface="Bradley Hand" charset="0"/>
              <a:cs typeface="Bradley Hand" charset="0"/>
            </a:endParaRPr>
          </a:p>
        </p:txBody>
      </p:sp>
      <p:sp>
        <p:nvSpPr>
          <p:cNvPr id="3" name="Content Placeholder 2"/>
          <p:cNvSpPr>
            <a:spLocks noGrp="1"/>
          </p:cNvSpPr>
          <p:nvPr>
            <p:ph idx="1"/>
          </p:nvPr>
        </p:nvSpPr>
        <p:spPr>
          <a:xfrm>
            <a:off x="628650" y="2419928"/>
            <a:ext cx="7886700" cy="3945372"/>
          </a:xfrm>
        </p:spPr>
        <p:txBody>
          <a:bodyPr>
            <a:normAutofit fontScale="85000" lnSpcReduction="10000"/>
          </a:bodyPr>
          <a:lstStyle/>
          <a:p>
            <a:r>
              <a:rPr lang="en-CA" dirty="0"/>
              <a:t>Schizophrenia Society of Canada (</a:t>
            </a:r>
            <a:r>
              <a:rPr lang="en-CA" dirty="0">
                <a:hlinkClick r:id="rId4"/>
              </a:rPr>
              <a:t>www.schizophrenia.ca</a:t>
            </a:r>
            <a:r>
              <a:rPr lang="en-CA" dirty="0"/>
              <a:t>)</a:t>
            </a:r>
          </a:p>
          <a:p>
            <a:pPr lvl="1"/>
            <a:r>
              <a:rPr lang="en-CA" dirty="0"/>
              <a:t>Provincial branches</a:t>
            </a:r>
          </a:p>
          <a:p>
            <a:r>
              <a:rPr lang="en-CA" dirty="0"/>
              <a:t>Canadian Mental Health Association (</a:t>
            </a:r>
            <a:r>
              <a:rPr lang="en-CA" dirty="0">
                <a:hlinkClick r:id="rId5"/>
              </a:rPr>
              <a:t>www.cmha.ca</a:t>
            </a:r>
            <a:r>
              <a:rPr lang="en-CA" dirty="0"/>
              <a:t>)</a:t>
            </a:r>
          </a:p>
          <a:p>
            <a:r>
              <a:rPr lang="en-CA" dirty="0"/>
              <a:t>Mental Health Commission of Canada (</a:t>
            </a:r>
            <a:r>
              <a:rPr lang="en-CA" dirty="0">
                <a:hlinkClick r:id="rId6"/>
              </a:rPr>
              <a:t>www.mentalhealthcommission.ca</a:t>
            </a:r>
            <a:r>
              <a:rPr lang="en-CA" dirty="0"/>
              <a:t>)</a:t>
            </a:r>
          </a:p>
          <a:p>
            <a:r>
              <a:rPr lang="en-CA" dirty="0"/>
              <a:t>Health Canada (</a:t>
            </a:r>
            <a:r>
              <a:rPr lang="en-CA" dirty="0">
                <a:hlinkClick r:id="rId7"/>
              </a:rPr>
              <a:t>www.hc-sc.gc.ca</a:t>
            </a:r>
            <a:r>
              <a:rPr lang="en-CA" dirty="0"/>
              <a:t>) </a:t>
            </a:r>
          </a:p>
          <a:p>
            <a:r>
              <a:rPr lang="en-CA" dirty="0"/>
              <a:t>National Alliance on Mental Illness (USA) (</a:t>
            </a:r>
            <a:r>
              <a:rPr lang="en-CA" dirty="0">
                <a:hlinkClick r:id="rId8"/>
              </a:rPr>
              <a:t>www.nami.org</a:t>
            </a:r>
            <a:r>
              <a:rPr lang="en-CA" dirty="0"/>
              <a:t>)</a:t>
            </a:r>
          </a:p>
          <a:p>
            <a:r>
              <a:rPr lang="en-CA" dirty="0"/>
              <a:t>Schizophrenia and Related Disorders Alliance of America (</a:t>
            </a:r>
            <a:r>
              <a:rPr lang="en-CA" dirty="0">
                <a:hlinkClick r:id="rId9"/>
              </a:rPr>
              <a:t>www.sardaa.org</a:t>
            </a:r>
            <a:r>
              <a:rPr lang="en-CA" dirty="0"/>
              <a:t>)</a:t>
            </a:r>
          </a:p>
        </p:txBody>
      </p:sp>
    </p:spTree>
    <p:custDataLst>
      <p:tags r:id="rId1"/>
    </p:custDataLst>
    <p:extLst>
      <p:ext uri="{BB962C8B-B14F-4D97-AF65-F5344CB8AC3E}">
        <p14:creationId xmlns="" xmlns:p14="http://schemas.microsoft.com/office/powerpoint/2010/main" val="7280318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SA_StackedLogo-01 (2).png"/>
          <p:cNvPicPr>
            <a:picLocks noGrp="1" noChangeAspect="1"/>
          </p:cNvPicPr>
          <p:nvPr>
            <p:ph idx="1"/>
          </p:nvPr>
        </p:nvPicPr>
        <p:blipFill>
          <a:blip r:embed="rId4"/>
          <a:stretch>
            <a:fillRect/>
          </a:stretch>
        </p:blipFill>
        <p:spPr>
          <a:xfrm>
            <a:off x="697117" y="1394234"/>
            <a:ext cx="7866264" cy="2229378"/>
          </a:xfrm>
        </p:spPr>
      </p:pic>
      <p:sp>
        <p:nvSpPr>
          <p:cNvPr id="5" name="TextBox 4"/>
          <p:cNvSpPr txBox="1"/>
          <p:nvPr/>
        </p:nvSpPr>
        <p:spPr>
          <a:xfrm>
            <a:off x="2245260" y="3623612"/>
            <a:ext cx="5481180" cy="707886"/>
          </a:xfrm>
          <a:prstGeom prst="rect">
            <a:avLst/>
          </a:prstGeom>
          <a:noFill/>
        </p:spPr>
        <p:txBody>
          <a:bodyPr wrap="none" rtlCol="0">
            <a:spAutoFit/>
          </a:bodyPr>
          <a:lstStyle/>
          <a:p>
            <a:r>
              <a:rPr lang="en-US" sz="4000" dirty="0" smtClean="0">
                <a:solidFill>
                  <a:schemeClr val="accent1">
                    <a:lumMod val="75000"/>
                  </a:schemeClr>
                </a:solidFill>
              </a:rPr>
              <a:t>www.schizophrenia.ab.ca</a:t>
            </a:r>
            <a:endParaRPr lang="en-US" sz="4000" dirty="0">
              <a:solidFill>
                <a:schemeClr val="accent1">
                  <a:lumMod val="75000"/>
                </a:schemeClr>
              </a:solidFill>
            </a:endParaRPr>
          </a:p>
        </p:txBody>
      </p:sp>
    </p:spTree>
    <p:custDataLst>
      <p:tags r:id="rId1"/>
    </p:custDataLst>
    <p:extLst>
      <p:ext uri="{BB962C8B-B14F-4D97-AF65-F5344CB8AC3E}">
        <p14:creationId xmlns="" xmlns:p14="http://schemas.microsoft.com/office/powerpoint/2010/main" val="21251660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 xmlns:a14="http://schemas.microsoft.com/office/drawing/2010/main" val="0"/>
              </a:ext>
            </a:extLst>
          </a:blip>
          <a:srcRect b="16946"/>
          <a:stretch/>
        </p:blipFill>
        <p:spPr>
          <a:xfrm>
            <a:off x="2621373" y="717600"/>
            <a:ext cx="3901253" cy="3768916"/>
          </a:xfrm>
          <a:prstGeom prst="rect">
            <a:avLst/>
          </a:prstGeom>
        </p:spPr>
      </p:pic>
      <p:sp>
        <p:nvSpPr>
          <p:cNvPr id="2" name="Title 1"/>
          <p:cNvSpPr>
            <a:spLocks noGrp="1"/>
          </p:cNvSpPr>
          <p:nvPr>
            <p:ph type="ctrTitle" idx="4294967295"/>
          </p:nvPr>
        </p:nvSpPr>
        <p:spPr>
          <a:xfrm>
            <a:off x="271461" y="3879389"/>
            <a:ext cx="8601075" cy="2387600"/>
          </a:xfrm>
        </p:spPr>
        <p:txBody>
          <a:bodyPr>
            <a:normAutofit/>
          </a:bodyPr>
          <a:lstStyle/>
          <a:p>
            <a:pPr algn="ctr"/>
            <a:r>
              <a:rPr lang="en-CA" sz="6000" dirty="0">
                <a:latin typeface="+mn-lt"/>
              </a:rPr>
              <a:t>Discussion</a:t>
            </a:r>
          </a:p>
        </p:txBody>
      </p:sp>
      <p:sp>
        <p:nvSpPr>
          <p:cNvPr id="7" name="Rectangle 6"/>
          <p:cNvSpPr/>
          <p:nvPr/>
        </p:nvSpPr>
        <p:spPr>
          <a:xfrm>
            <a:off x="1" y="5897216"/>
            <a:ext cx="9144000" cy="960783"/>
          </a:xfrm>
          <a:prstGeom prst="rect">
            <a:avLst/>
          </a:prstGeom>
          <a:solidFill>
            <a:srgbClr val="F67C2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type="subTitle" idx="4294967295"/>
          </p:nvPr>
        </p:nvSpPr>
        <p:spPr>
          <a:xfrm>
            <a:off x="271461" y="6073052"/>
            <a:ext cx="8601075" cy="725487"/>
          </a:xfrm>
          <a:noFill/>
          <a:ln>
            <a:noFill/>
          </a:ln>
          <a:effectLst/>
        </p:spPr>
        <p:txBody>
          <a:bodyPr>
            <a:normAutofit/>
          </a:bodyPr>
          <a:lstStyle/>
          <a:p>
            <a:pPr marL="0" indent="0" algn="ctr">
              <a:lnSpc>
                <a:spcPct val="110000"/>
              </a:lnSpc>
              <a:spcBef>
                <a:spcPts val="0"/>
              </a:spcBef>
              <a:buNone/>
            </a:pPr>
            <a:r>
              <a:rPr lang="en-CA" b="1" dirty="0">
                <a:solidFill>
                  <a:schemeClr val="bg1"/>
                </a:solidFill>
                <a:latin typeface="Bradley Hand ITC" panose="03070402050302030203" pitchFamily="66" charset="0"/>
                <a:ea typeface="Bradley Hand" charset="0"/>
                <a:cs typeface="Bradley Hand" charset="0"/>
              </a:rPr>
              <a:t>Group sharing of insights, questions and answers</a:t>
            </a:r>
          </a:p>
        </p:txBody>
      </p:sp>
    </p:spTree>
    <p:custDataLst>
      <p:tags r:id="rId1"/>
    </p:custDataLst>
    <p:extLst>
      <p:ext uri="{BB962C8B-B14F-4D97-AF65-F5344CB8AC3E}">
        <p14:creationId xmlns="" xmlns:p14="http://schemas.microsoft.com/office/powerpoint/2010/main" val="863585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Key Symptoms of Psychosis</a:t>
            </a:r>
            <a:endParaRPr lang="en-CA" sz="4000" dirty="0">
              <a:solidFill>
                <a:srgbClr val="A770B2"/>
              </a:solidFill>
              <a:latin typeface="Bradley Hand" charset="0"/>
              <a:ea typeface="Bradley Hand" charset="0"/>
              <a:cs typeface="Bradley Hand" charset="0"/>
            </a:endParaRPr>
          </a:p>
        </p:txBody>
      </p:sp>
      <p:sp>
        <p:nvSpPr>
          <p:cNvPr id="3" name="Content Placeholder 2"/>
          <p:cNvSpPr>
            <a:spLocks noGrp="1"/>
          </p:cNvSpPr>
          <p:nvPr>
            <p:ph idx="1"/>
          </p:nvPr>
        </p:nvSpPr>
        <p:spPr>
          <a:xfrm>
            <a:off x="628650" y="1902724"/>
            <a:ext cx="7886700" cy="4351338"/>
          </a:xfrm>
        </p:spPr>
        <p:txBody>
          <a:bodyPr>
            <a:normAutofit/>
          </a:bodyPr>
          <a:lstStyle/>
          <a:p>
            <a:pPr marL="0" indent="0">
              <a:lnSpc>
                <a:spcPct val="80000"/>
              </a:lnSpc>
              <a:buNone/>
            </a:pPr>
            <a:r>
              <a:rPr lang="en-CA" sz="3600" b="1" dirty="0">
                <a:solidFill>
                  <a:srgbClr val="A770B2"/>
                </a:solidFill>
                <a:latin typeface="Bradley Hand ITC" panose="03070402050302030203" pitchFamily="66" charset="0"/>
                <a:ea typeface="Bradley Hand" charset="0"/>
                <a:cs typeface="Bradley Hand" charset="0"/>
              </a:rPr>
              <a:t>Definitions</a:t>
            </a:r>
          </a:p>
          <a:p>
            <a:pPr marL="0" indent="0">
              <a:buNone/>
            </a:pPr>
            <a:r>
              <a:rPr lang="en-CA" b="1" dirty="0">
                <a:solidFill>
                  <a:srgbClr val="F67C2E"/>
                </a:solidFill>
              </a:rPr>
              <a:t>Delusions</a:t>
            </a:r>
            <a:r>
              <a:rPr lang="en-CA" b="1" dirty="0"/>
              <a:t> </a:t>
            </a:r>
            <a:r>
              <a:rPr lang="en-CA" dirty="0"/>
              <a:t>occur when someone believes ideas that are clearly false</a:t>
            </a:r>
          </a:p>
          <a:p>
            <a:pPr lvl="1"/>
            <a:r>
              <a:rPr lang="en-CA" i="1" dirty="0"/>
              <a:t>e.g.</a:t>
            </a:r>
            <a:r>
              <a:rPr lang="en-CA" dirty="0"/>
              <a:t>, people are reading their thoughts or they can control other people's minds</a:t>
            </a:r>
          </a:p>
          <a:p>
            <a:pPr marL="0" indent="0">
              <a:buNone/>
            </a:pPr>
            <a:r>
              <a:rPr lang="en-CA" b="1" dirty="0">
                <a:solidFill>
                  <a:srgbClr val="F67C2E"/>
                </a:solidFill>
              </a:rPr>
              <a:t>Hallucinations</a:t>
            </a:r>
            <a:r>
              <a:rPr lang="en-CA" b="1" dirty="0"/>
              <a:t> </a:t>
            </a:r>
            <a:r>
              <a:rPr lang="en-CA" dirty="0"/>
              <a:t>cause a person to hear voices inside or outside their heads or, less commonly, see things that do not exist</a:t>
            </a:r>
          </a:p>
        </p:txBody>
      </p:sp>
      <p:sp>
        <p:nvSpPr>
          <p:cNvPr id="4" name="TextBox 3"/>
          <p:cNvSpPr txBox="1"/>
          <p:nvPr/>
        </p:nvSpPr>
        <p:spPr>
          <a:xfrm>
            <a:off x="0" y="6457890"/>
            <a:ext cx="3238387" cy="400110"/>
          </a:xfrm>
          <a:prstGeom prst="rect">
            <a:avLst/>
          </a:prstGeom>
          <a:noFill/>
        </p:spPr>
        <p:txBody>
          <a:bodyPr wrap="none" rtlCol="0" anchor="b" anchorCtr="0">
            <a:spAutoFit/>
          </a:bodyPr>
          <a:lstStyle/>
          <a:p>
            <a:r>
              <a:rPr lang="en-CA" sz="1000" dirty="0" smtClean="0"/>
              <a:t>Source:</a:t>
            </a:r>
          </a:p>
          <a:p>
            <a:r>
              <a:rPr lang="en-CA" sz="1000" dirty="0" smtClean="0"/>
              <a:t>Schizophrenia </a:t>
            </a:r>
            <a:r>
              <a:rPr lang="en-CA" sz="1000" dirty="0"/>
              <a:t>Society of Canada. </a:t>
            </a:r>
            <a:r>
              <a:rPr lang="en-CA" sz="1000" dirty="0">
                <a:hlinkClick r:id="rId3"/>
              </a:rPr>
              <a:t>www.schizophrenia.ca/</a:t>
            </a:r>
            <a:r>
              <a:rPr lang="en-CA" sz="1000" dirty="0"/>
              <a:t> </a:t>
            </a:r>
          </a:p>
        </p:txBody>
      </p:sp>
    </p:spTree>
    <p:custDataLst>
      <p:tags r:id="rId1"/>
    </p:custDataLst>
    <p:extLst>
      <p:ext uri="{BB962C8B-B14F-4D97-AF65-F5344CB8AC3E}">
        <p14:creationId xmlns="" xmlns:p14="http://schemas.microsoft.com/office/powerpoint/2010/main" val="1825421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4000" dirty="0"/>
              <a:t>Understanding the Symptoms </a:t>
            </a:r>
            <a:br>
              <a:rPr lang="en-CA" sz="4000" dirty="0"/>
            </a:br>
            <a:r>
              <a:rPr lang="en-CA" sz="4000" dirty="0"/>
              <a:t>of Schizophrenia</a:t>
            </a:r>
          </a:p>
        </p:txBody>
      </p:sp>
      <p:sp>
        <p:nvSpPr>
          <p:cNvPr id="4" name="Text Placeholder 3"/>
          <p:cNvSpPr>
            <a:spLocks noGrp="1"/>
          </p:cNvSpPr>
          <p:nvPr>
            <p:ph type="body" idx="1"/>
          </p:nvPr>
        </p:nvSpPr>
        <p:spPr/>
        <p:txBody>
          <a:bodyPr/>
          <a:lstStyle/>
          <a:p>
            <a:r>
              <a:rPr lang="en-CA" dirty="0">
                <a:latin typeface="Bradley Hand ITC" panose="03070402050302030203" pitchFamily="66" charset="0"/>
              </a:rPr>
              <a:t>Positive Symptoms </a:t>
            </a:r>
          </a:p>
        </p:txBody>
      </p:sp>
      <p:sp>
        <p:nvSpPr>
          <p:cNvPr id="5" name="Content Placeholder 4"/>
          <p:cNvSpPr>
            <a:spLocks noGrp="1"/>
          </p:cNvSpPr>
          <p:nvPr>
            <p:ph sz="half" idx="2"/>
          </p:nvPr>
        </p:nvSpPr>
        <p:spPr/>
        <p:txBody>
          <a:bodyPr>
            <a:noAutofit/>
          </a:bodyPr>
          <a:lstStyle/>
          <a:p>
            <a:pPr>
              <a:spcBef>
                <a:spcPts val="0"/>
              </a:spcBef>
            </a:pPr>
            <a:r>
              <a:rPr lang="en-CA" sz="2000" dirty="0"/>
              <a:t>Symptoms that are present in the person with schizophrenia that were not seen when the person was healthy</a:t>
            </a:r>
          </a:p>
          <a:p>
            <a:pPr marL="365125" lvl="1" indent="-142875"/>
            <a:r>
              <a:rPr lang="en-CA" sz="1600" dirty="0"/>
              <a:t>Delusions</a:t>
            </a:r>
          </a:p>
          <a:p>
            <a:pPr marL="365125" lvl="1" indent="-142875"/>
            <a:r>
              <a:rPr lang="en-CA" sz="1600" dirty="0"/>
              <a:t>Hallucinations</a:t>
            </a:r>
          </a:p>
          <a:p>
            <a:pPr marL="365125" lvl="1" indent="-142875"/>
            <a:r>
              <a:rPr lang="en-CA" sz="1600" dirty="0"/>
              <a:t>Disorganized thoughts, moods and/or behaviour</a:t>
            </a:r>
          </a:p>
          <a:p>
            <a:pPr marL="365125" lvl="1" indent="-142875"/>
            <a:r>
              <a:rPr lang="en-CA" sz="1600" dirty="0"/>
              <a:t>Changes in sensitivity towards others (</a:t>
            </a:r>
            <a:r>
              <a:rPr lang="en-CA" sz="1600" i="1" dirty="0"/>
              <a:t>e.g</a:t>
            </a:r>
            <a:r>
              <a:rPr lang="en-CA" sz="1600" dirty="0"/>
              <a:t>., more sensitive and aware of other people, or  withdrawn from others)</a:t>
            </a:r>
          </a:p>
        </p:txBody>
      </p:sp>
      <p:sp>
        <p:nvSpPr>
          <p:cNvPr id="6" name="Text Placeholder 5"/>
          <p:cNvSpPr>
            <a:spLocks noGrp="1"/>
          </p:cNvSpPr>
          <p:nvPr>
            <p:ph type="body" sz="quarter" idx="3"/>
          </p:nvPr>
        </p:nvSpPr>
        <p:spPr/>
        <p:txBody>
          <a:bodyPr/>
          <a:lstStyle/>
          <a:p>
            <a:r>
              <a:rPr lang="en-CA" dirty="0">
                <a:latin typeface="Bradley Hand ITC" panose="03070402050302030203" pitchFamily="66" charset="0"/>
              </a:rPr>
              <a:t>Negative Symptoms</a:t>
            </a:r>
          </a:p>
        </p:txBody>
      </p:sp>
      <p:sp>
        <p:nvSpPr>
          <p:cNvPr id="7" name="Content Placeholder 6"/>
          <p:cNvSpPr>
            <a:spLocks noGrp="1"/>
          </p:cNvSpPr>
          <p:nvPr>
            <p:ph sz="quarter" idx="4"/>
          </p:nvPr>
        </p:nvSpPr>
        <p:spPr/>
        <p:txBody>
          <a:bodyPr>
            <a:normAutofit fontScale="85000" lnSpcReduction="10000"/>
          </a:bodyPr>
          <a:lstStyle/>
          <a:p>
            <a:pPr>
              <a:lnSpc>
                <a:spcPct val="110000"/>
              </a:lnSpc>
            </a:pPr>
            <a:r>
              <a:rPr lang="en-CA" dirty="0"/>
              <a:t>Symptoms that involve a loss of normal emotional responses or of other thought processes, </a:t>
            </a:r>
            <a:r>
              <a:rPr lang="en-CA" i="1" dirty="0"/>
              <a:t>e.g.</a:t>
            </a:r>
            <a:r>
              <a:rPr lang="en-CA" dirty="0"/>
              <a:t>:</a:t>
            </a:r>
          </a:p>
          <a:p>
            <a:pPr marL="365125" lvl="1" indent="-142875"/>
            <a:r>
              <a:rPr lang="en-CA" dirty="0"/>
              <a:t>Lack of/less energy</a:t>
            </a:r>
          </a:p>
          <a:p>
            <a:pPr marL="365125" lvl="1" indent="-142875"/>
            <a:r>
              <a:rPr lang="en-CA" dirty="0"/>
              <a:t>Change in physical activity level (usually a slowing)</a:t>
            </a:r>
          </a:p>
          <a:p>
            <a:pPr marL="365125" lvl="1" indent="-142875"/>
            <a:r>
              <a:rPr lang="en-CA" dirty="0"/>
              <a:t>Reduced motivation</a:t>
            </a:r>
          </a:p>
          <a:p>
            <a:pPr marL="365125" lvl="1" indent="-142875"/>
            <a:r>
              <a:rPr lang="en-CA" dirty="0"/>
              <a:t>Lack/loss of interest in the feelings and lives of others</a:t>
            </a:r>
          </a:p>
          <a:p>
            <a:pPr marL="365125" lvl="1" indent="-142875"/>
            <a:r>
              <a:rPr lang="en-CA" dirty="0"/>
              <a:t>Lack of/less concern for personal appearance</a:t>
            </a:r>
          </a:p>
          <a:p>
            <a:pPr lvl="1"/>
            <a:endParaRPr lang="en-CA" dirty="0"/>
          </a:p>
          <a:p>
            <a:pPr lvl="1"/>
            <a:endParaRPr lang="en-CA" dirty="0"/>
          </a:p>
        </p:txBody>
      </p:sp>
      <p:sp>
        <p:nvSpPr>
          <p:cNvPr id="8" name="TextBox 7"/>
          <p:cNvSpPr txBox="1"/>
          <p:nvPr/>
        </p:nvSpPr>
        <p:spPr>
          <a:xfrm>
            <a:off x="0" y="6304002"/>
            <a:ext cx="3256020" cy="553998"/>
          </a:xfrm>
          <a:prstGeom prst="rect">
            <a:avLst/>
          </a:prstGeom>
          <a:noFill/>
        </p:spPr>
        <p:txBody>
          <a:bodyPr wrap="none" rtlCol="0" anchor="b" anchorCtr="0">
            <a:spAutoFit/>
          </a:bodyPr>
          <a:lstStyle/>
          <a:p>
            <a:r>
              <a:rPr lang="en-CA" sz="1000" dirty="0" smtClean="0"/>
              <a:t>Source</a:t>
            </a:r>
          </a:p>
          <a:p>
            <a:r>
              <a:rPr lang="en-CA" sz="1000" dirty="0" smtClean="0"/>
              <a:t>Schizophrenia Society of Alberta  </a:t>
            </a:r>
            <a:r>
              <a:rPr lang="en-CA" sz="1000" dirty="0" smtClean="0">
                <a:hlinkClick r:id="rId4"/>
              </a:rPr>
              <a:t>www.schizophrenia.ab.ca</a:t>
            </a:r>
            <a:endParaRPr lang="en-CA" sz="1000" dirty="0" smtClean="0"/>
          </a:p>
          <a:p>
            <a:r>
              <a:rPr lang="en-US" sz="1000" dirty="0" smtClean="0"/>
              <a:t> </a:t>
            </a:r>
            <a:endParaRPr lang="en-CA" sz="1000" dirty="0"/>
          </a:p>
        </p:txBody>
      </p:sp>
    </p:spTree>
    <p:custDataLst>
      <p:tags r:id="rId1"/>
    </p:custDataLst>
    <p:extLst>
      <p:ext uri="{BB962C8B-B14F-4D97-AF65-F5344CB8AC3E}">
        <p14:creationId xmlns="" xmlns:p14="http://schemas.microsoft.com/office/powerpoint/2010/main" val="914727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a:extLst>
              <a:ext uri="{28A0092B-C50C-407E-A947-70E740481C1C}">
                <a14:useLocalDpi xmlns="" xmlns:a14="http://schemas.microsoft.com/office/drawing/2010/main" val="0"/>
              </a:ext>
            </a:extLst>
          </a:blip>
          <a:srcRect l="27261" t="26184" r="23925" b="27616"/>
          <a:stretch/>
        </p:blipFill>
        <p:spPr>
          <a:xfrm>
            <a:off x="5101600" y="1803863"/>
            <a:ext cx="4042399" cy="3740726"/>
          </a:xfrm>
          <a:prstGeom prst="rect">
            <a:avLst/>
          </a:prstGeom>
        </p:spPr>
      </p:pic>
      <p:sp>
        <p:nvSpPr>
          <p:cNvPr id="2" name="Title 1"/>
          <p:cNvSpPr>
            <a:spLocks noGrp="1"/>
          </p:cNvSpPr>
          <p:nvPr>
            <p:ph type="title"/>
          </p:nvPr>
        </p:nvSpPr>
        <p:spPr/>
        <p:txBody>
          <a:bodyPr/>
          <a:lstStyle/>
          <a:p>
            <a:r>
              <a:rPr lang="en-CA"/>
              <a:t>Understanding Lack of Insight</a:t>
            </a:r>
            <a:endParaRPr lang="en-CA" dirty="0"/>
          </a:p>
        </p:txBody>
      </p:sp>
      <p:sp>
        <p:nvSpPr>
          <p:cNvPr id="3" name="Content Placeholder 2"/>
          <p:cNvSpPr>
            <a:spLocks noGrp="1"/>
          </p:cNvSpPr>
          <p:nvPr>
            <p:ph idx="1"/>
          </p:nvPr>
        </p:nvSpPr>
        <p:spPr>
          <a:xfrm>
            <a:off x="628649" y="1690689"/>
            <a:ext cx="4375613" cy="4351338"/>
          </a:xfrm>
        </p:spPr>
        <p:txBody>
          <a:bodyPr>
            <a:normAutofit fontScale="55000" lnSpcReduction="20000"/>
          </a:bodyPr>
          <a:lstStyle/>
          <a:p>
            <a:pPr marL="0" indent="0">
              <a:lnSpc>
                <a:spcPct val="120000"/>
              </a:lnSpc>
              <a:buNone/>
            </a:pPr>
            <a:endParaRPr lang="en-CA" sz="500" dirty="0">
              <a:ea typeface="Bradley Hand" charset="0"/>
              <a:cs typeface="Bradley Hand" charset="0"/>
            </a:endParaRPr>
          </a:p>
          <a:p>
            <a:pPr marL="0" indent="0">
              <a:buNone/>
            </a:pPr>
            <a:r>
              <a:rPr lang="en-CA" sz="6500" b="1" dirty="0">
                <a:solidFill>
                  <a:srgbClr val="A770B2"/>
                </a:solidFill>
                <a:latin typeface="Bradley Hand ITC" panose="03070402050302030203" pitchFamily="66" charset="0"/>
                <a:ea typeface="Bradley Hand" charset="0"/>
                <a:cs typeface="Bradley Hand" charset="0"/>
              </a:rPr>
              <a:t>Try to recognize that your loved one:</a:t>
            </a:r>
          </a:p>
          <a:p>
            <a:pPr>
              <a:lnSpc>
                <a:spcPct val="120000"/>
              </a:lnSpc>
              <a:spcAft>
                <a:spcPts val="600"/>
              </a:spcAft>
            </a:pPr>
            <a:r>
              <a:rPr lang="en-CA" sz="3200" dirty="0"/>
              <a:t>May not believe he/she is sick</a:t>
            </a:r>
          </a:p>
          <a:p>
            <a:pPr>
              <a:lnSpc>
                <a:spcPct val="120000"/>
              </a:lnSpc>
              <a:spcAft>
                <a:spcPts val="600"/>
              </a:spcAft>
            </a:pPr>
            <a:r>
              <a:rPr lang="en-CA" sz="3200" dirty="0"/>
              <a:t>May not seek medical help on his/her own </a:t>
            </a:r>
          </a:p>
          <a:p>
            <a:pPr>
              <a:lnSpc>
                <a:spcPct val="120000"/>
              </a:lnSpc>
              <a:spcAft>
                <a:spcPts val="600"/>
              </a:spcAft>
            </a:pPr>
            <a:r>
              <a:rPr lang="en-CA" sz="3200" dirty="0"/>
              <a:t>He/she may not see the need for medication or other mental health help</a:t>
            </a:r>
            <a:br>
              <a:rPr lang="en-CA" sz="3200" dirty="0"/>
            </a:br>
            <a:r>
              <a:rPr lang="en-CA" sz="3200" dirty="0"/>
              <a:t>(refuse it initially or stop treatment)</a:t>
            </a:r>
          </a:p>
          <a:p>
            <a:pPr>
              <a:lnSpc>
                <a:spcPct val="120000"/>
              </a:lnSpc>
              <a:spcAft>
                <a:spcPts val="600"/>
              </a:spcAft>
            </a:pPr>
            <a:r>
              <a:rPr lang="en-CA" sz="3200" dirty="0"/>
              <a:t>May need to be assessed, hospitalized or treated involuntarily (against his/her will)</a:t>
            </a:r>
          </a:p>
        </p:txBody>
      </p:sp>
      <p:sp>
        <p:nvSpPr>
          <p:cNvPr id="4" name="TextBox 3"/>
          <p:cNvSpPr txBox="1"/>
          <p:nvPr/>
        </p:nvSpPr>
        <p:spPr>
          <a:xfrm>
            <a:off x="0" y="6304002"/>
            <a:ext cx="4564070" cy="553998"/>
          </a:xfrm>
          <a:prstGeom prst="rect">
            <a:avLst/>
          </a:prstGeom>
          <a:noFill/>
        </p:spPr>
        <p:txBody>
          <a:bodyPr wrap="none" rtlCol="0" anchor="b" anchorCtr="0">
            <a:spAutoFit/>
          </a:bodyPr>
          <a:lstStyle/>
          <a:p>
            <a:r>
              <a:rPr lang="en-CA" sz="1000" dirty="0"/>
              <a:t>Sources: </a:t>
            </a:r>
          </a:p>
          <a:p>
            <a:r>
              <a:rPr lang="en-CA" sz="1000" dirty="0" smtClean="0"/>
              <a:t>Schizophrenia Society of Alberta  </a:t>
            </a:r>
            <a:r>
              <a:rPr lang="en-CA" sz="1000" dirty="0" smtClean="0">
                <a:hlinkClick r:id="rId5"/>
              </a:rPr>
              <a:t>www.schizophrenia.ab.ca</a:t>
            </a:r>
            <a:endParaRPr lang="en-CA" sz="1000" dirty="0" smtClean="0"/>
          </a:p>
          <a:p>
            <a:r>
              <a:rPr lang="en-CA" sz="1000" dirty="0" smtClean="0"/>
              <a:t>Schizophrenia Society of Canada. </a:t>
            </a:r>
            <a:r>
              <a:rPr lang="en-CA" sz="1000" i="1" dirty="0" smtClean="0"/>
              <a:t>Learning About Schizophrenia: Rays of Hope. </a:t>
            </a:r>
            <a:r>
              <a:rPr lang="en-CA" sz="1000" dirty="0" smtClean="0"/>
              <a:t>2012.</a:t>
            </a:r>
            <a:endParaRPr lang="en-CA" sz="1000" dirty="0"/>
          </a:p>
        </p:txBody>
      </p:sp>
      <p:sp>
        <p:nvSpPr>
          <p:cNvPr id="6" name="Rectangle 5"/>
          <p:cNvSpPr/>
          <p:nvPr/>
        </p:nvSpPr>
        <p:spPr>
          <a:xfrm rot="191844">
            <a:off x="5464767" y="2549288"/>
            <a:ext cx="3449685" cy="1938992"/>
          </a:xfrm>
          <a:prstGeom prst="rect">
            <a:avLst/>
          </a:prstGeom>
        </p:spPr>
        <p:txBody>
          <a:bodyPr wrap="square">
            <a:spAutoFit/>
          </a:bodyPr>
          <a:lstStyle/>
          <a:p>
            <a:r>
              <a:rPr lang="en-CA" sz="2400" b="1" dirty="0">
                <a:solidFill>
                  <a:schemeClr val="bg1"/>
                </a:solidFill>
                <a:latin typeface="Bradley Hand ITC" panose="03070402050302030203" pitchFamily="66" charset="0"/>
                <a:ea typeface="Bradley Hand" charset="0"/>
                <a:cs typeface="Bradley Hand" charset="0"/>
              </a:rPr>
              <a:t>People with schizophrenia sometimes lack insight into their illness (sometimes referred to as </a:t>
            </a:r>
            <a:r>
              <a:rPr lang="en-CA" sz="2400" b="1" dirty="0" err="1">
                <a:solidFill>
                  <a:schemeClr val="bg1"/>
                </a:solidFill>
                <a:latin typeface="Bradley Hand ITC" panose="03070402050302030203" pitchFamily="66" charset="0"/>
                <a:ea typeface="Bradley Hand" charset="0"/>
                <a:cs typeface="Bradley Hand" charset="0"/>
              </a:rPr>
              <a:t>anosognosia</a:t>
            </a:r>
            <a:r>
              <a:rPr lang="en-CA" sz="2400" b="1" dirty="0">
                <a:solidFill>
                  <a:schemeClr val="bg1"/>
                </a:solidFill>
                <a:latin typeface="Bradley Hand ITC" panose="03070402050302030203" pitchFamily="66" charset="0"/>
                <a:ea typeface="Bradley Hand" charset="0"/>
                <a:cs typeface="Bradley Hand" charset="0"/>
              </a:rPr>
              <a:t>)</a:t>
            </a:r>
          </a:p>
        </p:txBody>
      </p:sp>
    </p:spTree>
    <p:custDataLst>
      <p:tags r:id="rId1"/>
    </p:custDataLst>
    <p:extLst>
      <p:ext uri="{BB962C8B-B14F-4D97-AF65-F5344CB8AC3E}">
        <p14:creationId xmlns="" xmlns:p14="http://schemas.microsoft.com/office/powerpoint/2010/main" val="150894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Schizophrenia is Not</a:t>
            </a:r>
            <a:br>
              <a:rPr lang="en-CA" dirty="0"/>
            </a:br>
            <a:r>
              <a:rPr lang="en-CA" dirty="0"/>
              <a:t> the Same for Everyone</a:t>
            </a:r>
          </a:p>
        </p:txBody>
      </p:sp>
      <p:pic>
        <p:nvPicPr>
          <p:cNvPr id="6" name="Picture 5"/>
          <p:cNvPicPr>
            <a:picLocks noChangeAspect="1"/>
          </p:cNvPicPr>
          <p:nvPr/>
        </p:nvPicPr>
        <p:blipFill rotWithShape="1">
          <a:blip r:embed="rId3">
            <a:extLst>
              <a:ext uri="{28A0092B-C50C-407E-A947-70E740481C1C}">
                <a14:useLocalDpi xmlns="" xmlns:a14="http://schemas.microsoft.com/office/drawing/2010/main" val="0"/>
              </a:ext>
            </a:extLst>
          </a:blip>
          <a:srcRect l="26927" t="30956" r="26000" b="33101"/>
          <a:stretch/>
        </p:blipFill>
        <p:spPr>
          <a:xfrm>
            <a:off x="6436951" y="3067947"/>
            <a:ext cx="2433099" cy="1857785"/>
          </a:xfrm>
          <a:prstGeom prst="rect">
            <a:avLst/>
          </a:prstGeom>
        </p:spPr>
      </p:pic>
      <p:sp>
        <p:nvSpPr>
          <p:cNvPr id="3" name="Content Placeholder 2"/>
          <p:cNvSpPr>
            <a:spLocks noGrp="1"/>
          </p:cNvSpPr>
          <p:nvPr>
            <p:ph idx="1"/>
          </p:nvPr>
        </p:nvSpPr>
        <p:spPr>
          <a:xfrm>
            <a:off x="628650" y="2008741"/>
            <a:ext cx="7886700" cy="4351338"/>
          </a:xfrm>
        </p:spPr>
        <p:txBody>
          <a:bodyPr/>
          <a:lstStyle/>
          <a:p>
            <a:pPr marL="0" lvl="1" indent="0">
              <a:buNone/>
            </a:pPr>
            <a:r>
              <a:rPr lang="en-CA" b="1" dirty="0"/>
              <a:t>Schizophrenia has been described as many illnesses masquerading as one</a:t>
            </a:r>
          </a:p>
          <a:p>
            <a:pPr marL="0" lvl="1" indent="0">
              <a:buNone/>
            </a:pPr>
            <a:endParaRPr lang="en-CA" sz="300" b="1" dirty="0"/>
          </a:p>
          <a:p>
            <a:pPr marL="0" lvl="1" indent="0">
              <a:lnSpc>
                <a:spcPct val="80000"/>
              </a:lnSpc>
              <a:spcBef>
                <a:spcPts val="1000"/>
              </a:spcBef>
              <a:buClr>
                <a:srgbClr val="A770B2"/>
              </a:buClr>
              <a:buSzPct val="90000"/>
              <a:buNone/>
            </a:pPr>
            <a:r>
              <a:rPr lang="en-CA" sz="3200" b="1" dirty="0">
                <a:solidFill>
                  <a:srgbClr val="A770B2"/>
                </a:solidFill>
                <a:latin typeface="Bradley Hand ITC" panose="03070402050302030203" pitchFamily="66" charset="0"/>
                <a:ea typeface="Bradley Hand" charset="0"/>
                <a:cs typeface="Bradley Hand" charset="0"/>
              </a:rPr>
              <a:t>Every person is affected differently</a:t>
            </a:r>
          </a:p>
          <a:p>
            <a:pPr marL="444500" lvl="1" indent="-222250"/>
            <a:r>
              <a:rPr lang="en-CA" dirty="0"/>
              <a:t>Different symptoms</a:t>
            </a:r>
          </a:p>
          <a:p>
            <a:pPr marL="444500" lvl="1" indent="-222250"/>
            <a:r>
              <a:rPr lang="en-CA" dirty="0"/>
              <a:t>Different severity</a:t>
            </a:r>
          </a:p>
          <a:p>
            <a:pPr marL="444500" lvl="1" indent="-222250"/>
            <a:r>
              <a:rPr lang="en-CA" dirty="0"/>
              <a:t>Different responses to different treatments</a:t>
            </a:r>
          </a:p>
          <a:p>
            <a:pPr marL="444500" lvl="1" indent="-222250"/>
            <a:r>
              <a:rPr lang="en-CA" dirty="0"/>
              <a:t>Different timing of symptoms</a:t>
            </a:r>
            <a:br>
              <a:rPr lang="en-CA" dirty="0"/>
            </a:br>
            <a:r>
              <a:rPr lang="en-CA" dirty="0"/>
              <a:t>(problems coming and going at different intervals)</a:t>
            </a:r>
          </a:p>
          <a:p>
            <a:pPr marL="444500" lvl="2" indent="-222250"/>
            <a:endParaRPr lang="en-CA" dirty="0"/>
          </a:p>
          <a:p>
            <a:endParaRPr lang="en-CA" dirty="0"/>
          </a:p>
        </p:txBody>
      </p:sp>
      <p:sp>
        <p:nvSpPr>
          <p:cNvPr id="4" name="TextBox 3"/>
          <p:cNvSpPr txBox="1"/>
          <p:nvPr/>
        </p:nvSpPr>
        <p:spPr>
          <a:xfrm>
            <a:off x="0" y="6457890"/>
            <a:ext cx="3256020" cy="400110"/>
          </a:xfrm>
          <a:prstGeom prst="rect">
            <a:avLst/>
          </a:prstGeom>
          <a:noFill/>
        </p:spPr>
        <p:txBody>
          <a:bodyPr wrap="none" rtlCol="0" anchor="b" anchorCtr="0">
            <a:spAutoFit/>
          </a:bodyPr>
          <a:lstStyle/>
          <a:p>
            <a:r>
              <a:rPr lang="en-CA" sz="1000" dirty="0" smtClean="0"/>
              <a:t>Source: </a:t>
            </a:r>
            <a:endParaRPr lang="en-CA" sz="1000" dirty="0"/>
          </a:p>
          <a:p>
            <a:r>
              <a:rPr lang="en-CA" sz="1000" dirty="0" smtClean="0"/>
              <a:t>Schizophrenia Society of Alberta  </a:t>
            </a:r>
            <a:r>
              <a:rPr lang="en-CA" sz="1000" dirty="0" smtClean="0">
                <a:hlinkClick r:id="rId4"/>
              </a:rPr>
              <a:t>www.schizophrenia.ab.ca</a:t>
            </a:r>
            <a:endParaRPr lang="en-CA" sz="1000" dirty="0" smtClean="0"/>
          </a:p>
        </p:txBody>
      </p:sp>
    </p:spTree>
    <p:custDataLst>
      <p:tags r:id="rId1"/>
    </p:custDataLst>
    <p:extLst>
      <p:ext uri="{BB962C8B-B14F-4D97-AF65-F5344CB8AC3E}">
        <p14:creationId xmlns="" xmlns:p14="http://schemas.microsoft.com/office/powerpoint/2010/main" val="5012534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Schizophrenia 1">
      <a:dk1>
        <a:srgbClr val="000000"/>
      </a:dk1>
      <a:lt1>
        <a:srgbClr val="FFFFFF"/>
      </a:lt1>
      <a:dk2>
        <a:srgbClr val="44546A"/>
      </a:dk2>
      <a:lt2>
        <a:srgbClr val="E7E6E6"/>
      </a:lt2>
      <a:accent1>
        <a:srgbClr val="886CB0"/>
      </a:accent1>
      <a:accent2>
        <a:srgbClr val="F09B19"/>
      </a:accent2>
      <a:accent3>
        <a:srgbClr val="9ACE65"/>
      </a:accent3>
      <a:accent4>
        <a:srgbClr val="C00000"/>
      </a:accent4>
      <a:accent5>
        <a:srgbClr val="A93958"/>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2414</TotalTime>
  <Words>3466</Words>
  <Application>Microsoft Office PowerPoint</Application>
  <PresentationFormat>On-screen Show (4:3)</PresentationFormat>
  <Paragraphs>555</Paragraphs>
  <Slides>59</Slides>
  <Notes>30</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IMAGINE</vt:lpstr>
      <vt:lpstr>Introduction to Schizophrenia</vt:lpstr>
      <vt:lpstr>Is it Schizophrenia? Sometimes it is Hard to Tell</vt:lpstr>
      <vt:lpstr>What is Schizophrenia?</vt:lpstr>
      <vt:lpstr>What is Psychosis?</vt:lpstr>
      <vt:lpstr>Key Symptoms of Psychosis</vt:lpstr>
      <vt:lpstr>Understanding the Symptoms  of Schizophrenia</vt:lpstr>
      <vt:lpstr>Understanding Lack of Insight</vt:lpstr>
      <vt:lpstr>Schizophrenia is Not  the Same for Everyone</vt:lpstr>
      <vt:lpstr>What Can We Expect When My Loved One Has an Episode?</vt:lpstr>
      <vt:lpstr>Schizophrenia Over Time: Each Person's Journey is Unique</vt:lpstr>
      <vt:lpstr>What is the Outlook for a Person with Schizophrenia?</vt:lpstr>
      <vt:lpstr>What Does Treatment Include for People with Schizophrenia?</vt:lpstr>
      <vt:lpstr>Family Support is Crucial for People with Schizophrenia</vt:lpstr>
      <vt:lpstr>Summary:  Be Realistic, But Not Pessimistic</vt:lpstr>
      <vt:lpstr>Educate Yourself: Trusted Resources to Learn More About Schizophrenia  </vt:lpstr>
      <vt:lpstr>Slide 17</vt:lpstr>
      <vt:lpstr>Discussion</vt:lpstr>
      <vt:lpstr>Treating Schizophrenia</vt:lpstr>
      <vt:lpstr>Treating Schizophrenia: Embracing the Hope for Recovery</vt:lpstr>
      <vt:lpstr>What Are the Key Goals of Schizophrenia Treatment?</vt:lpstr>
      <vt:lpstr>Where are People with Schizophrenia Usually Treated?</vt:lpstr>
      <vt:lpstr>It Takes a Team Effort:  Possible Members of the Treatment Team</vt:lpstr>
      <vt:lpstr>The Importance of Early  Treatment for Schizophrenia</vt:lpstr>
      <vt:lpstr>Importance of Avoiding Relapses</vt:lpstr>
      <vt:lpstr>Psychosocial Treatments for Schizophrenia</vt:lpstr>
      <vt:lpstr>The Importance of Healthy Living for People with Schizophrenia</vt:lpstr>
      <vt:lpstr>Medication for Schizophrenia: An Overview</vt:lpstr>
      <vt:lpstr>How Do Antipsychotics Work?</vt:lpstr>
      <vt:lpstr>Understanding The Different Types of Antipsychotics</vt:lpstr>
      <vt:lpstr>Antipsychotic Treatment: Pill or Injection?</vt:lpstr>
      <vt:lpstr>Antipsychotic Treatment: How Often Is Medication Given?</vt:lpstr>
      <vt:lpstr>Expectations for Treatment  with Antipsychotics</vt:lpstr>
      <vt:lpstr>Considerations for  Partial Response</vt:lpstr>
      <vt:lpstr>Setting Up A Wellness Plan For People in Remission</vt:lpstr>
      <vt:lpstr>Learn About Side Effects:   The More You Know, the Better the Chances of Success</vt:lpstr>
      <vt:lpstr>What About Alcohol,  Drugs and Smoking? </vt:lpstr>
      <vt:lpstr>Alternative Therapies and Schizophrenia</vt:lpstr>
      <vt:lpstr>Embracing Hope, A Summary: Schizophrenia symptoms can be managed</vt:lpstr>
      <vt:lpstr>Educate Yourself: Trusted Resources to Learn More About Schizophrenia </vt:lpstr>
      <vt:lpstr>Your Local  Schizophrenia Society Branch</vt:lpstr>
      <vt:lpstr>Discussion</vt:lpstr>
      <vt:lpstr>Living With schizophrenia: The Role of Family</vt:lpstr>
      <vt:lpstr>Family Support is Crucial for People with Schizophrenia</vt:lpstr>
      <vt:lpstr>Acknowledging the Disease</vt:lpstr>
      <vt:lpstr>Communication Tips for Family Members</vt:lpstr>
      <vt:lpstr>Tips for Responding to Crisis Situations: A List of "Do"s</vt:lpstr>
      <vt:lpstr>Tips for Responding to Crisis Situations: A List of "Don'ts"</vt:lpstr>
      <vt:lpstr>Understanding Confidentiality</vt:lpstr>
      <vt:lpstr>Family Members Can  Help Support Overall Health</vt:lpstr>
      <vt:lpstr>To Be Able to Help your Loved One, You Also Need to Take Care of Yourself!</vt:lpstr>
      <vt:lpstr>Remember That You Are Part of a Team!</vt:lpstr>
      <vt:lpstr>Options for People and Families Who Need More Support: Community Treatment</vt:lpstr>
      <vt:lpstr>Involuntary Assessment, Hospitalization or Treatment</vt:lpstr>
      <vt:lpstr>Plan for the future</vt:lpstr>
      <vt:lpstr>What Will Happen When I'm Not There to Help Anymore?</vt:lpstr>
      <vt:lpstr>Educate Yourself: Trusted Resources to Learn More About Schizophrenia </vt:lpstr>
      <vt:lpstr>Slide 58</vt:lpstr>
      <vt:lpstr>Discussion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Louise</cp:lastModifiedBy>
  <cp:revision>154</cp:revision>
  <cp:lastPrinted>2016-03-14T15:06:03Z</cp:lastPrinted>
  <dcterms:created xsi:type="dcterms:W3CDTF">2016-03-02T19:11:19Z</dcterms:created>
  <dcterms:modified xsi:type="dcterms:W3CDTF">2017-02-14T16:08:00Z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D016117A-3D96-44CF-9D3F-459F8892AAAE</vt:lpwstr>
  </property>
  <property fmtid="{D5CDD505-2E9C-101B-9397-08002B2CF9AE}" pid="3" name="ArticulatePath">
    <vt:lpwstr>IMAGINE Caregiver Program_May 17</vt:lpwstr>
  </property>
</Properties>
</file>